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7"/>
  </p:notesMasterIdLst>
  <p:handoutMasterIdLst>
    <p:handoutMasterId r:id="rId28"/>
  </p:handoutMasterIdLst>
  <p:sldIdLst>
    <p:sldId id="257" r:id="rId2"/>
    <p:sldId id="281"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6">
          <p15:clr>
            <a:srgbClr val="A4A3A4"/>
          </p15:clr>
        </p15:guide>
        <p15:guide id="2" pos="5499">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676"/>
        <p:guide pos="5499"/>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sldNum" sz="quarter" idx="4294967295"/>
          </p:nvPr>
        </p:nvSpPr>
        <p:spPr bwMode="auto">
          <a:xfrm>
            <a:off x="4143375" y="9120188"/>
            <a:ext cx="3173413" cy="484187"/>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9793" tIns="0" rIns="19793" bIns="0" anchor="b"/>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30000"/>
              </a:spcBef>
              <a:spcAft>
                <a:spcPct val="0"/>
              </a:spcAft>
              <a:defRPr sz="1000">
                <a:solidFill>
                  <a:schemeClr val="tx1"/>
                </a:solidFill>
                <a:latin typeface="Arial" charset="0"/>
                <a:ea typeface="ＭＳ Ｐゴシック" charset="0"/>
              </a:defRPr>
            </a:lvl9pPr>
          </a:lstStyle>
          <a:p>
            <a:pPr algn="r">
              <a:spcBef>
                <a:spcPct val="0"/>
              </a:spcBef>
            </a:pPr>
            <a:endParaRPr lang="en-US" i="1">
              <a:latin typeface="Times New Roman" charset="0"/>
            </a:endParaRPr>
          </a:p>
        </p:txBody>
      </p:sp>
      <p:sp>
        <p:nvSpPr>
          <p:cNvPr id="28675" name="Rectangle 2"/>
          <p:cNvSpPr>
            <a:spLocks noGrp="1" noRot="1" noChangeAspect="1" noChangeArrowheads="1" noTextEdit="1"/>
          </p:cNvSpPr>
          <p:nvPr>
            <p:ph type="sldImg"/>
          </p:nvPr>
        </p:nvSpPr>
        <p:spPr>
          <a:xfrm>
            <a:off x="2273300" y="728663"/>
            <a:ext cx="2774950" cy="2081212"/>
          </a:xfrm>
          <a:ln/>
        </p:spPr>
      </p:sp>
      <p:sp>
        <p:nvSpPr>
          <p:cNvPr id="28676" name="Rectangle 3"/>
          <p:cNvSpPr>
            <a:spLocks noGrp="1" noChangeArrowheads="1"/>
          </p:cNvSpPr>
          <p:nvPr>
            <p:ph type="body" idx="1"/>
          </p:nvPr>
        </p:nvSpPr>
        <p:spPr>
          <a:xfrm>
            <a:off x="976313" y="3138488"/>
            <a:ext cx="5362575" cy="57404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9021531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624892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670549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2125054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695821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4015739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40810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4981855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8414512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4901448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798910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7711331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6535349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686466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4358497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Now that you have shown the students how to enter a new process, size measure, and plan the report project; if they have not done so during the tutorial, have them enter their report process and create their report plan. Walk around the class and help any students having tool issues, one-on-one.</a:t>
            </a:r>
          </a:p>
        </p:txBody>
      </p:sp>
    </p:spTree>
    <p:extLst>
      <p:ext uri="{BB962C8B-B14F-4D97-AF65-F5344CB8AC3E}">
        <p14:creationId xmlns:p14="http://schemas.microsoft.com/office/powerpoint/2010/main" val="27164919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2257425" y="720725"/>
            <a:ext cx="2801938" cy="2100263"/>
          </a:xfrm>
          <a:ln/>
        </p:spPr>
      </p:sp>
      <p:sp>
        <p:nvSpPr>
          <p:cNvPr id="52227" name="Rectangle 3"/>
          <p:cNvSpPr>
            <a:spLocks noGrp="1" noChangeArrowheads="1"/>
          </p:cNvSpPr>
          <p:nvPr>
            <p:ph type="body" idx="1"/>
          </p:nvPr>
        </p:nvSpPr>
        <p:spPr>
          <a:xfrm>
            <a:off x="401638" y="3060700"/>
            <a:ext cx="6511925" cy="581977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304604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188166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44395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57680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834773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489108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099148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358317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1614165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3324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520417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1255837842"/>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431125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77265603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153479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4861190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32495322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477374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0324233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8490560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7377099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41152918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4777362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2688334590"/>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76" r:id="rId15"/>
    <p:sldLayoutId id="2147483662" r:id="rId16"/>
    <p:sldLayoutId id="2147483664" r:id="rId17"/>
    <p:sldLayoutId id="2147483672" r:id="rId18"/>
    <p:sldLayoutId id="2147483673" r:id="rId19"/>
    <p:sldLayoutId id="2147483677" r:id="rId20"/>
    <p:sldLayoutId id="2147483678" r:id="rId21"/>
    <p:sldLayoutId id="2147483679" r:id="rId22"/>
    <p:sldLayoutId id="2147483674" r:id="rId23"/>
    <p:sldLayoutId id="2147483675" r:id="rId24"/>
    <p:sldLayoutId id="2147483682" r:id="rId25"/>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1.pn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2.png"/><Relationship Id="rId9"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pPr eaLnBrk="1" hangingPunct="1"/>
            <a:r>
              <a:rPr lang="en-US" sz="2000" dirty="0">
                <a:latin typeface="Arial" charset="0"/>
              </a:rPr>
              <a:t>PSP Advanced</a:t>
            </a:r>
            <a:r>
              <a:rPr lang="en-US" dirty="0">
                <a:latin typeface="Arial" charset="0"/>
              </a:rPr>
              <a:t/>
            </a:r>
            <a:br>
              <a:rPr lang="en-US" dirty="0">
                <a:latin typeface="Arial" charset="0"/>
              </a:rPr>
            </a:br>
            <a:r>
              <a:rPr lang="en-US" dirty="0" smtClean="0">
                <a:latin typeface="Arial" charset="0"/>
              </a:rPr>
              <a:t>Tutorial</a:t>
            </a:r>
            <a:r>
              <a:rPr lang="en-US">
                <a:latin typeface="Arial" charset="0"/>
              </a:rPr>
              <a:t>: </a:t>
            </a:r>
            <a:r>
              <a:rPr lang="en-US" smtClean="0">
                <a:latin typeface="Arial" charset="0"/>
              </a:rPr>
              <a:t>Process </a:t>
            </a:r>
            <a:r>
              <a:rPr lang="en-US" dirty="0">
                <a:latin typeface="Arial" charset="0"/>
              </a:rPr>
              <a:t>Definition Tool with Process </a:t>
            </a:r>
            <a:r>
              <a:rPr lang="en-US" dirty="0" smtClean="0">
                <a:latin typeface="Arial" charset="0"/>
              </a:rPr>
              <a:t>Dashboard</a:t>
            </a:r>
            <a:endParaRPr lang="en-US" dirty="0">
              <a:latin typeface="Arial" charset="0"/>
            </a:endParaRP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23406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r>
              <a:rPr lang="en-US">
                <a:latin typeface="Arial" charset="0"/>
              </a:rPr>
              <a:t>Create the Conceptual Design – 1</a:t>
            </a:r>
          </a:p>
        </p:txBody>
      </p:sp>
      <p:sp>
        <p:nvSpPr>
          <p:cNvPr id="11267" name="Rectangle 3"/>
          <p:cNvSpPr>
            <a:spLocks noGrp="1" noChangeArrowheads="1"/>
          </p:cNvSpPr>
          <p:nvPr>
            <p:ph idx="1"/>
          </p:nvPr>
        </p:nvSpPr>
        <p:spPr/>
        <p:txBody>
          <a:bodyPr/>
          <a:lstStyle/>
          <a:p>
            <a:pPr marL="0" indent="0"/>
            <a:r>
              <a:rPr lang="en-US" dirty="0" smtClean="0">
                <a:latin typeface="Arial" charset="0"/>
              </a:rPr>
              <a:t>Next, we will create a conceptual design to help estimate the size of the report and the effort that will be required. On the script menu, choose Size Estimating Template.</a:t>
            </a:r>
            <a:endParaRPr lang="en-US" dirty="0">
              <a:latin typeface="Arial" charset="0"/>
            </a:endParaRPr>
          </a:p>
        </p:txBody>
      </p:sp>
      <p:pic>
        <p:nvPicPr>
          <p:cNvPr id="11268" name="Picture 3" descr="C:\Tuma\psp\PFA Dash Slides\Process tutorials\Images\Process Definition\script-menu-choose-SE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2189692"/>
            <a:ext cx="6926905" cy="40587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9" name="Oval 7"/>
          <p:cNvSpPr>
            <a:spLocks noChangeArrowheads="1"/>
          </p:cNvSpPr>
          <p:nvPr/>
        </p:nvSpPr>
        <p:spPr bwMode="auto">
          <a:xfrm>
            <a:off x="1231899" y="2840567"/>
            <a:ext cx="1292141" cy="416195"/>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lgn="ctr">
              <a:tabLst>
                <a:tab pos="292100" algn="l"/>
                <a:tab pos="571500" algn="l"/>
              </a:tabLst>
            </a:pPr>
            <a:endParaRPr lang="en-US"/>
          </a:p>
        </p:txBody>
      </p:sp>
      <p:cxnSp>
        <p:nvCxnSpPr>
          <p:cNvPr id="11270" name="Straight Arrow Connector 8"/>
          <p:cNvCxnSpPr>
            <a:cxnSpLocks noChangeShapeType="1"/>
            <a:stCxn id="11269" idx="4"/>
          </p:cNvCxnSpPr>
          <p:nvPr/>
        </p:nvCxnSpPr>
        <p:spPr bwMode="auto">
          <a:xfrm>
            <a:off x="1877970" y="3256762"/>
            <a:ext cx="176255" cy="290243"/>
          </a:xfrm>
          <a:prstGeom prst="straightConnector1">
            <a:avLst/>
          </a:prstGeom>
          <a:noFill/>
          <a:ln w="28575">
            <a:solidFill>
              <a:srgbClr val="FF0000"/>
            </a:solidFill>
            <a:round/>
            <a:headEnd/>
            <a:tailEnd type="arrow" w="med" len="med"/>
          </a:ln>
          <a:extLst>
            <a:ext uri="{909E8E84-426E-40dd-AFC4-6F175D3DCCD1}">
              <a14:hiddenFill xmlns="" xmlns:a14="http://schemas.microsoft.com/office/drawing/2010/main">
                <a:noFill/>
              </a14:hiddenFill>
            </a:ext>
          </a:extLst>
        </p:spPr>
      </p:cxnSp>
    </p:spTree>
    <p:extLst>
      <p:ext uri="{BB962C8B-B14F-4D97-AF65-F5344CB8AC3E}">
        <p14:creationId xmlns:p14="http://schemas.microsoft.com/office/powerpoint/2010/main" val="1562658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r>
              <a:rPr lang="en-US">
                <a:latin typeface="Arial" charset="0"/>
              </a:rPr>
              <a:t>Create the Conceptual Design – 2</a:t>
            </a:r>
          </a:p>
        </p:txBody>
      </p:sp>
      <p:sp>
        <p:nvSpPr>
          <p:cNvPr id="12291" name="Rectangle 3"/>
          <p:cNvSpPr>
            <a:spLocks noGrp="1" noChangeArrowheads="1"/>
          </p:cNvSpPr>
          <p:nvPr>
            <p:ph idx="1"/>
          </p:nvPr>
        </p:nvSpPr>
        <p:spPr/>
        <p:txBody>
          <a:bodyPr/>
          <a:lstStyle/>
          <a:p>
            <a:pPr marL="0" indent="0"/>
            <a:r>
              <a:rPr lang="en-US" dirty="0">
                <a:latin typeface="Arial" charset="0"/>
              </a:rPr>
              <a:t>Look at the report requirements in the assignment kit, and think about the sections of the report that you plan to write. Enter these in the </a:t>
            </a:r>
            <a:r>
              <a:rPr lang="en-US" dirty="0" smtClean="0">
                <a:latin typeface="Arial" charset="0"/>
              </a:rPr>
              <a:t>Parts </a:t>
            </a:r>
            <a:r>
              <a:rPr lang="en-US" dirty="0">
                <a:latin typeface="Arial" charset="0"/>
              </a:rPr>
              <a:t>Additions section of the Size Estimating Template, one per line.</a:t>
            </a:r>
          </a:p>
        </p:txBody>
      </p:sp>
      <p:pic>
        <p:nvPicPr>
          <p:cNvPr id="12292" name="Picture 7" descr="C:\Tuma\psp\PFA Dash Slides\Process tutorials\Images\Process Definition\set-enter-par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038" y="2689755"/>
            <a:ext cx="7493000" cy="3538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293" name="Rounded Rectangle 8"/>
          <p:cNvSpPr>
            <a:spLocks noChangeArrowheads="1"/>
          </p:cNvSpPr>
          <p:nvPr/>
        </p:nvSpPr>
        <p:spPr bwMode="auto">
          <a:xfrm>
            <a:off x="455613" y="4890030"/>
            <a:ext cx="2408237" cy="906462"/>
          </a:xfrm>
          <a:prstGeom prst="roundRect">
            <a:avLst>
              <a:gd name="adj" fmla="val 16667"/>
            </a:avLst>
          </a:prstGeom>
          <a:noFill/>
          <a:ln w="571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p>
        </p:txBody>
      </p:sp>
    </p:spTree>
    <p:extLst>
      <p:ext uri="{BB962C8B-B14F-4D97-AF65-F5344CB8AC3E}">
        <p14:creationId xmlns:p14="http://schemas.microsoft.com/office/powerpoint/2010/main" val="23622443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r>
              <a:rPr lang="en-US">
                <a:latin typeface="Arial" charset="0"/>
              </a:rPr>
              <a:t>Create the Conceptual Design – 3</a:t>
            </a:r>
          </a:p>
        </p:txBody>
      </p:sp>
      <p:sp>
        <p:nvSpPr>
          <p:cNvPr id="13315" name="Rectangle 3"/>
          <p:cNvSpPr>
            <a:spLocks noGrp="1" noChangeArrowheads="1"/>
          </p:cNvSpPr>
          <p:nvPr>
            <p:ph idx="1"/>
          </p:nvPr>
        </p:nvSpPr>
        <p:spPr/>
        <p:txBody>
          <a:bodyPr/>
          <a:lstStyle/>
          <a:p>
            <a:pPr marL="0" indent="0"/>
            <a:r>
              <a:rPr lang="en-US">
                <a:latin typeface="Arial" charset="0"/>
              </a:rPr>
              <a:t>To estimate the sizes of these report sections, we need to assign them types and relative sizes.  Unfortunately, we do not have any historical data on writing reports – so we will need to use our engineering judgment. To begin, click on the </a:t>
            </a:r>
            <a:r>
              <a:rPr lang="ja-JP" altLang="en-US">
                <a:latin typeface="Arial" charset="0"/>
              </a:rPr>
              <a:t>“</a:t>
            </a:r>
            <a:r>
              <a:rPr lang="en-US">
                <a:latin typeface="Arial" charset="0"/>
              </a:rPr>
              <a:t>Type</a:t>
            </a:r>
            <a:r>
              <a:rPr lang="ja-JP" altLang="en-US">
                <a:latin typeface="Arial" charset="0"/>
              </a:rPr>
              <a:t>”</a:t>
            </a:r>
            <a:r>
              <a:rPr lang="en-US">
                <a:latin typeface="Arial" charset="0"/>
              </a:rPr>
              <a:t> hyperlink.</a:t>
            </a:r>
          </a:p>
        </p:txBody>
      </p:sp>
      <p:pic>
        <p:nvPicPr>
          <p:cNvPr id="13316" name="Picture 7" descr="C:\Tuma\psp\PFA Dash Slides\Process tutorials\Images\Process Definition\set-enter-par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2638955"/>
            <a:ext cx="7493000" cy="3538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17" name="Oval 7"/>
          <p:cNvSpPr>
            <a:spLocks noChangeArrowheads="1"/>
          </p:cNvSpPr>
          <p:nvPr/>
        </p:nvSpPr>
        <p:spPr bwMode="auto">
          <a:xfrm>
            <a:off x="3248025" y="4951942"/>
            <a:ext cx="863600" cy="409575"/>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lgn="ctr">
              <a:tabLst>
                <a:tab pos="292100" algn="l"/>
                <a:tab pos="571500" algn="l"/>
              </a:tabLst>
            </a:pPr>
            <a:endParaRPr lang="en-US"/>
          </a:p>
        </p:txBody>
      </p:sp>
    </p:spTree>
    <p:extLst>
      <p:ext uri="{BB962C8B-B14F-4D97-AF65-F5344CB8AC3E}">
        <p14:creationId xmlns:p14="http://schemas.microsoft.com/office/powerpoint/2010/main" val="2450614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a:bodyPr>
          <a:lstStyle/>
          <a:p>
            <a:r>
              <a:rPr lang="en-US">
                <a:latin typeface="Arial" charset="0"/>
              </a:rPr>
              <a:t>Create Estimated Proxy Size Table</a:t>
            </a:r>
          </a:p>
        </p:txBody>
      </p:sp>
      <p:sp>
        <p:nvSpPr>
          <p:cNvPr id="2" name="Content Placeholder 1"/>
          <p:cNvSpPr>
            <a:spLocks noGrp="1"/>
          </p:cNvSpPr>
          <p:nvPr>
            <p:ph sz="half" idx="1"/>
          </p:nvPr>
        </p:nvSpPr>
        <p:spPr>
          <a:xfrm>
            <a:off x="4659216" y="1076897"/>
            <a:ext cx="4065683" cy="5112236"/>
          </a:xfrm>
        </p:spPr>
        <p:txBody>
          <a:bodyPr>
            <a:normAutofit fontScale="92500" lnSpcReduction="20000"/>
          </a:bodyPr>
          <a:lstStyle/>
          <a:p>
            <a:pPr marL="457200" indent="-457200">
              <a:spcAft>
                <a:spcPts val="600"/>
              </a:spcAft>
              <a:buFontTx/>
              <a:buAutoNum type="arabicPeriod"/>
            </a:pPr>
            <a:r>
              <a:rPr lang="en-US" sz="2400" dirty="0">
                <a:latin typeface="Arial" charset="0"/>
              </a:rPr>
              <a:t>Click the link to create a new proxy size table.</a:t>
            </a:r>
          </a:p>
          <a:p>
            <a:pPr marL="457200" indent="-457200">
              <a:spcAft>
                <a:spcPts val="600"/>
              </a:spcAft>
              <a:buFontTx/>
              <a:buAutoNum type="arabicPeriod"/>
            </a:pPr>
            <a:r>
              <a:rPr lang="en-US" sz="2400" dirty="0">
                <a:latin typeface="Arial" charset="0"/>
              </a:rPr>
              <a:t>Enter a name for the proxy table.</a:t>
            </a:r>
          </a:p>
          <a:p>
            <a:pPr marL="457200" indent="-457200">
              <a:spcAft>
                <a:spcPts val="600"/>
              </a:spcAft>
              <a:buFontTx/>
              <a:buAutoNum type="arabicPeriod"/>
            </a:pPr>
            <a:r>
              <a:rPr lang="en-US" sz="2400" dirty="0">
                <a:latin typeface="Arial" charset="0"/>
              </a:rPr>
              <a:t>Enter the name of a size proxy type.</a:t>
            </a:r>
          </a:p>
          <a:p>
            <a:pPr marL="457200" indent="-457200">
              <a:spcAft>
                <a:spcPts val="600"/>
              </a:spcAft>
              <a:buFontTx/>
              <a:buAutoNum type="arabicPeriod"/>
            </a:pPr>
            <a:r>
              <a:rPr lang="en-US" sz="2400" dirty="0">
                <a:latin typeface="Arial" charset="0"/>
              </a:rPr>
              <a:t>Use your best judgment to estimate</a:t>
            </a:r>
            <a:br>
              <a:rPr lang="en-US" sz="2400" dirty="0">
                <a:latin typeface="Arial" charset="0"/>
              </a:rPr>
            </a:br>
            <a:r>
              <a:rPr lang="en-US" sz="2400" dirty="0">
                <a:latin typeface="Arial" charset="0"/>
              </a:rPr>
              <a:t>the sizes of very-small, small,</a:t>
            </a:r>
            <a:br>
              <a:rPr lang="en-US" sz="2400" dirty="0">
                <a:latin typeface="Arial" charset="0"/>
              </a:rPr>
            </a:br>
            <a:r>
              <a:rPr lang="en-US" sz="2400" dirty="0">
                <a:latin typeface="Arial" charset="0"/>
              </a:rPr>
              <a:t>medium, large, and very-large items.</a:t>
            </a:r>
          </a:p>
          <a:p>
            <a:pPr marL="457200" indent="-457200">
              <a:spcAft>
                <a:spcPts val="600"/>
              </a:spcAft>
              <a:buFontTx/>
              <a:buAutoNum type="arabicPeriod"/>
            </a:pPr>
            <a:r>
              <a:rPr lang="en-US" sz="2400" dirty="0">
                <a:latin typeface="Arial" charset="0"/>
              </a:rPr>
              <a:t>Save your new custom size table.</a:t>
            </a:r>
          </a:p>
          <a:p>
            <a:endParaRPr lang="en-US" dirty="0"/>
          </a:p>
        </p:txBody>
      </p:sp>
      <p:grpSp>
        <p:nvGrpSpPr>
          <p:cNvPr id="6" name="Group 5"/>
          <p:cNvGrpSpPr/>
          <p:nvPr/>
        </p:nvGrpSpPr>
        <p:grpSpPr>
          <a:xfrm>
            <a:off x="388939" y="1090613"/>
            <a:ext cx="4116809" cy="5103281"/>
            <a:chOff x="388939" y="716982"/>
            <a:chExt cx="4410898" cy="5467840"/>
          </a:xfrm>
        </p:grpSpPr>
        <p:pic>
          <p:nvPicPr>
            <p:cNvPr id="16" name="Picture 3" descr="C:\Tuma\psp\PFA Dash Slides\Process tutorials\Images\Process Definition\manage-size-tabl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9" y="4012594"/>
              <a:ext cx="4410898" cy="21722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 name="Picture 4" descr="C:\Tuma\psp\PFA Dash Slides\Process tutorials\Images\Process Definition\create-new-size-tabl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4537" y="716982"/>
              <a:ext cx="3478930" cy="35676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Oval 7"/>
            <p:cNvSpPr>
              <a:spLocks noChangeArrowheads="1"/>
            </p:cNvSpPr>
            <p:nvPr/>
          </p:nvSpPr>
          <p:spPr bwMode="auto">
            <a:xfrm>
              <a:off x="794099" y="5349711"/>
              <a:ext cx="1795299" cy="369368"/>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lgn="ctr">
                <a:tabLst>
                  <a:tab pos="292100" algn="l"/>
                  <a:tab pos="571500" algn="l"/>
                </a:tabLst>
              </a:pPr>
              <a:endParaRPr lang="en-US"/>
            </a:p>
          </p:txBody>
        </p:sp>
        <p:cxnSp>
          <p:nvCxnSpPr>
            <p:cNvPr id="19" name="Straight Arrow Connector 8"/>
            <p:cNvCxnSpPr>
              <a:cxnSpLocks noChangeShapeType="1"/>
              <a:stCxn id="18" idx="0"/>
              <a:endCxn id="17" idx="2"/>
            </p:cNvCxnSpPr>
            <p:nvPr/>
          </p:nvCxnSpPr>
          <p:spPr bwMode="auto">
            <a:xfrm flipV="1">
              <a:off x="1691750" y="4284675"/>
              <a:ext cx="1022252" cy="1065037"/>
            </a:xfrm>
            <a:prstGeom prst="straightConnector1">
              <a:avLst/>
            </a:prstGeom>
            <a:noFill/>
            <a:ln w="28575">
              <a:solidFill>
                <a:srgbClr val="FF0000"/>
              </a:solidFill>
              <a:round/>
              <a:headEnd/>
              <a:tailEnd type="arrow" w="med" len="med"/>
            </a:ln>
            <a:extLst>
              <a:ext uri="{909E8E84-426E-40dd-AFC4-6F175D3DCCD1}">
                <a14:hiddenFill xmlns="" xmlns:a14="http://schemas.microsoft.com/office/drawing/2010/main">
                  <a:noFill/>
                </a14:hiddenFill>
              </a:ext>
            </a:extLst>
          </p:spPr>
        </p:cxnSp>
        <p:pic>
          <p:nvPicPr>
            <p:cNvPr id="20"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198" y="5544936"/>
              <a:ext cx="168936" cy="1675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40852" y="2283217"/>
              <a:ext cx="168935" cy="1675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2"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11408" y="3417090"/>
              <a:ext cx="167505" cy="1675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 name="Picture 1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55736" y="3417090"/>
              <a:ext cx="167504" cy="1675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4" name="Picture 1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212192" y="4028407"/>
              <a:ext cx="170367" cy="1675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436092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r>
              <a:rPr lang="en-US">
                <a:latin typeface="Arial" charset="0"/>
              </a:rPr>
              <a:t>Estimate Conceptual Design Sizes</a:t>
            </a:r>
          </a:p>
        </p:txBody>
      </p:sp>
      <p:sp>
        <p:nvSpPr>
          <p:cNvPr id="12292" name="Rectangle 3"/>
          <p:cNvSpPr>
            <a:spLocks noGrp="1" noChangeArrowheads="1"/>
          </p:cNvSpPr>
          <p:nvPr>
            <p:ph idx="1"/>
          </p:nvPr>
        </p:nvSpPr>
        <p:spPr/>
        <p:txBody>
          <a:bodyPr/>
          <a:lstStyle/>
          <a:p>
            <a:pPr marL="0" indent="0"/>
            <a:r>
              <a:rPr lang="en-US">
                <a:latin typeface="Arial" charset="0"/>
              </a:rPr>
              <a:t>Back on the Size Estimating Template:</a:t>
            </a:r>
          </a:p>
          <a:p>
            <a:pPr marL="0" indent="0">
              <a:buFontTx/>
              <a:buAutoNum type="arabicPeriod"/>
            </a:pPr>
            <a:r>
              <a:rPr lang="en-US">
                <a:latin typeface="Arial" charset="0"/>
              </a:rPr>
              <a:t>Select the new proxy type for each added part.  </a:t>
            </a:r>
          </a:p>
          <a:p>
            <a:pPr marL="0" indent="0">
              <a:buFontTx/>
              <a:buAutoNum type="arabicPeriod"/>
            </a:pPr>
            <a:r>
              <a:rPr lang="en-US">
                <a:latin typeface="Arial" charset="0"/>
              </a:rPr>
              <a:t>Estimate the number of items (paragraphs) and their relative size. </a:t>
            </a:r>
          </a:p>
          <a:p>
            <a:pPr marL="0" indent="0">
              <a:buFontTx/>
              <a:buAutoNum type="arabicPeriod"/>
            </a:pPr>
            <a:r>
              <a:rPr lang="en-US">
                <a:latin typeface="Arial" charset="0"/>
              </a:rPr>
              <a:t>The </a:t>
            </a:r>
            <a:r>
              <a:rPr lang="ja-JP" altLang="en-US">
                <a:latin typeface="Arial" charset="0"/>
              </a:rPr>
              <a:t>“</a:t>
            </a:r>
            <a:r>
              <a:rPr lang="en-US">
                <a:latin typeface="Arial" charset="0"/>
              </a:rPr>
              <a:t>Lines of Text</a:t>
            </a:r>
            <a:r>
              <a:rPr lang="ja-JP" altLang="en-US">
                <a:latin typeface="Arial" charset="0"/>
              </a:rPr>
              <a:t>”</a:t>
            </a:r>
            <a:r>
              <a:rPr lang="en-US">
                <a:latin typeface="Arial" charset="0"/>
              </a:rPr>
              <a:t> estimate will be drawn from your custom proxy size table.</a:t>
            </a:r>
          </a:p>
        </p:txBody>
      </p:sp>
      <p:pic>
        <p:nvPicPr>
          <p:cNvPr id="15364" name="Picture 3" descr="C:\Tuma\psp\PFA Dash Slides\Process tutorials\Images\Process Definition\estimate-part-siz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3705755"/>
            <a:ext cx="8291512" cy="2508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6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62300" y="5483225"/>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66"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78425" y="5483225"/>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67"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86525" y="5483225"/>
            <a:ext cx="185738"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5636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Estimate Size and Effort</a:t>
            </a:r>
            <a:endParaRPr lang="en-US"/>
          </a:p>
        </p:txBody>
      </p:sp>
      <p:sp>
        <p:nvSpPr>
          <p:cNvPr id="16387" name="Content Placeholder 2"/>
          <p:cNvSpPr>
            <a:spLocks noGrp="1"/>
          </p:cNvSpPr>
          <p:nvPr>
            <p:ph idx="1"/>
          </p:nvPr>
        </p:nvSpPr>
        <p:spPr/>
        <p:txBody>
          <a:bodyPr/>
          <a:lstStyle/>
          <a:p>
            <a:r>
              <a:rPr lang="en-US" dirty="0" smtClean="0"/>
              <a:t>Once you are satisfied with your conceptual design, click the link for the PROBE Wizard.</a:t>
            </a:r>
          </a:p>
          <a:p>
            <a:r>
              <a:rPr lang="en-US" dirty="0" smtClean="0"/>
              <a:t>For this report, the PROBE Wizard will instruct you to use:</a:t>
            </a:r>
          </a:p>
          <a:p>
            <a:pPr lvl="1"/>
            <a:r>
              <a:rPr lang="en-US" dirty="0" smtClean="0"/>
              <a:t>Method D for Size (accepting the size of your </a:t>
            </a:r>
            <a:br>
              <a:rPr lang="en-US" dirty="0" smtClean="0"/>
            </a:br>
            <a:r>
              <a:rPr lang="en-US" dirty="0" smtClean="0"/>
              <a:t>conceptual design)</a:t>
            </a:r>
          </a:p>
          <a:p>
            <a:pPr lvl="1"/>
            <a:r>
              <a:rPr lang="en-US" dirty="0" smtClean="0"/>
              <a:t>Method D for Time (making your best estimate of the </a:t>
            </a:r>
            <a:br>
              <a:rPr lang="en-US" dirty="0" smtClean="0"/>
            </a:br>
            <a:r>
              <a:rPr lang="en-US" dirty="0" smtClean="0"/>
              <a:t>time needed)</a:t>
            </a:r>
          </a:p>
          <a:p>
            <a:r>
              <a:rPr lang="en-US" dirty="0" smtClean="0"/>
              <a:t>In the future, when you create documents measured in LOT (Lines of Text), the PROBE Wizard will analyze your history of completed documents and potentially offer Methods A, B, and C, which will:</a:t>
            </a:r>
          </a:p>
          <a:p>
            <a:pPr lvl="1"/>
            <a:r>
              <a:rPr lang="en-US" dirty="0" smtClean="0"/>
              <a:t>Adjust for historical estimating biases</a:t>
            </a:r>
          </a:p>
          <a:p>
            <a:pPr lvl="1"/>
            <a:r>
              <a:rPr lang="en-US" dirty="0" smtClean="0"/>
              <a:t>Make projections based on your historical productivity</a:t>
            </a:r>
            <a:endParaRPr lang="en-US" dirty="0"/>
          </a:p>
        </p:txBody>
      </p:sp>
    </p:spTree>
    <p:extLst>
      <p:ext uri="{BB962C8B-B14F-4D97-AF65-F5344CB8AC3E}">
        <p14:creationId xmlns:p14="http://schemas.microsoft.com/office/powerpoint/2010/main" val="4109016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1"/>
          <p:cNvSpPr>
            <a:spLocks noGrp="1"/>
          </p:cNvSpPr>
          <p:nvPr>
            <p:ph type="title"/>
          </p:nvPr>
        </p:nvSpPr>
        <p:spPr/>
        <p:txBody>
          <a:bodyPr>
            <a:normAutofit/>
          </a:bodyPr>
          <a:lstStyle/>
          <a:p>
            <a:r>
              <a:rPr lang="en-US" smtClean="0">
                <a:latin typeface="Arial" charset="0"/>
              </a:rPr>
              <a:t>Plan Summary</a:t>
            </a:r>
            <a:endParaRPr lang="en-US">
              <a:latin typeface="Arial" charset="0"/>
            </a:endParaRPr>
          </a:p>
        </p:txBody>
      </p:sp>
      <p:sp>
        <p:nvSpPr>
          <p:cNvPr id="3" name="Content Placeholder 2"/>
          <p:cNvSpPr>
            <a:spLocks noGrp="1"/>
          </p:cNvSpPr>
          <p:nvPr>
            <p:ph sz="half" idx="1"/>
          </p:nvPr>
        </p:nvSpPr>
        <p:spPr/>
        <p:txBody>
          <a:bodyPr>
            <a:normAutofit/>
          </a:bodyPr>
          <a:lstStyle/>
          <a:p>
            <a:pPr marL="347663" indent="-347663">
              <a:buFontTx/>
              <a:buAutoNum type="arabicPeriod"/>
            </a:pPr>
            <a:r>
              <a:rPr lang="en-US" dirty="0" smtClean="0">
                <a:latin typeface="Arial" charset="0"/>
              </a:rPr>
              <a:t>Your size and time estimates will be copied into the Project Plan Summary automatically.</a:t>
            </a:r>
          </a:p>
          <a:p>
            <a:pPr marL="347663" indent="-347663">
              <a:buFontTx/>
              <a:buAutoNum type="arabicPeriod"/>
            </a:pPr>
            <a:r>
              <a:rPr lang="en-US" dirty="0" smtClean="0">
                <a:latin typeface="Arial" charset="0"/>
              </a:rPr>
              <a:t>Estimate the amount of time that you expect to spend in each phase of the process. Enter those numbers in the Plan Time column.</a:t>
            </a:r>
            <a:endParaRPr lang="en-US" dirty="0">
              <a:latin typeface="Arial" charset="0"/>
            </a:endParaRPr>
          </a:p>
        </p:txBody>
      </p:sp>
      <p:grpSp>
        <p:nvGrpSpPr>
          <p:cNvPr id="2" name="Group 1"/>
          <p:cNvGrpSpPr/>
          <p:nvPr/>
        </p:nvGrpSpPr>
        <p:grpSpPr>
          <a:xfrm>
            <a:off x="323850" y="1010179"/>
            <a:ext cx="3938588" cy="5257800"/>
            <a:chOff x="5022850" y="1331913"/>
            <a:chExt cx="3938588" cy="5257800"/>
          </a:xfrm>
        </p:grpSpPr>
        <p:pic>
          <p:nvPicPr>
            <p:cNvPr id="17410" name="Picture 8" descr="C:\Tuma\psp\PFA Dash Slides\Process tutorials\Images\Process Definition\project-plan-summary-planning-do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2850" y="1331913"/>
              <a:ext cx="3938588" cy="525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3"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84988" y="3249613"/>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4"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84988" y="5394325"/>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016977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a:bodyPr>
          <a:lstStyle/>
          <a:p>
            <a:r>
              <a:rPr lang="en-US">
                <a:latin typeface="Arial" charset="0"/>
              </a:rPr>
              <a:t>Enacting the Process</a:t>
            </a:r>
          </a:p>
        </p:txBody>
      </p:sp>
      <p:sp>
        <p:nvSpPr>
          <p:cNvPr id="2" name="Content Placeholder 1"/>
          <p:cNvSpPr>
            <a:spLocks noGrp="1"/>
          </p:cNvSpPr>
          <p:nvPr>
            <p:ph sz="half" idx="1"/>
          </p:nvPr>
        </p:nvSpPr>
        <p:spPr/>
        <p:txBody>
          <a:bodyPr>
            <a:normAutofit/>
          </a:bodyPr>
          <a:lstStyle/>
          <a:p>
            <a:pPr>
              <a:spcAft>
                <a:spcPts val="2000"/>
              </a:spcAft>
            </a:pPr>
            <a:r>
              <a:rPr lang="en-US" dirty="0">
                <a:latin typeface="Arial" charset="0"/>
              </a:rPr>
              <a:t>While writing the report, use the play/pause buttons to log time to the phases in your custom process.</a:t>
            </a:r>
          </a:p>
          <a:p>
            <a:r>
              <a:rPr lang="en-US" dirty="0">
                <a:latin typeface="Arial" charset="0"/>
              </a:rPr>
              <a:t>During postmortem, measure the size of your final report. Enter the actual size on the Size Estimating Template and the Project Plan Summary</a:t>
            </a:r>
            <a:r>
              <a:rPr lang="en-US" dirty="0" smtClean="0">
                <a:latin typeface="Arial" charset="0"/>
              </a:rPr>
              <a:t>.</a:t>
            </a:r>
            <a:endParaRPr lang="en-US" dirty="0">
              <a:latin typeface="Arial" charset="0"/>
            </a:endParaRPr>
          </a:p>
        </p:txBody>
      </p:sp>
      <p:grpSp>
        <p:nvGrpSpPr>
          <p:cNvPr id="3" name="Group 2"/>
          <p:cNvGrpSpPr/>
          <p:nvPr/>
        </p:nvGrpSpPr>
        <p:grpSpPr>
          <a:xfrm>
            <a:off x="289455" y="1027113"/>
            <a:ext cx="3876145" cy="5172358"/>
            <a:chOff x="5005388" y="1331913"/>
            <a:chExt cx="3940175" cy="5257800"/>
          </a:xfrm>
        </p:grpSpPr>
        <p:pic>
          <p:nvPicPr>
            <p:cNvPr id="18436" name="Picture 6" descr="C:\Tuma\psp\PFA Dash Slides\Process tutorials\Images\Process Definition\project-plan-summary-f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5388" y="1331913"/>
              <a:ext cx="3940175" cy="525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7" name="Oval 7"/>
            <p:cNvSpPr>
              <a:spLocks noChangeArrowheads="1"/>
            </p:cNvSpPr>
            <p:nvPr/>
          </p:nvSpPr>
          <p:spPr bwMode="auto">
            <a:xfrm>
              <a:off x="7080250" y="3473450"/>
              <a:ext cx="827088" cy="409575"/>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lgn="ctr">
                <a:tabLst>
                  <a:tab pos="292100" algn="l"/>
                  <a:tab pos="571500" algn="l"/>
                </a:tabLst>
              </a:pPr>
              <a:endParaRPr lang="en-US"/>
            </a:p>
          </p:txBody>
        </p:sp>
      </p:grpSp>
    </p:spTree>
    <p:extLst>
      <p:ext uri="{BB962C8B-B14F-4D97-AF65-F5344CB8AC3E}">
        <p14:creationId xmlns:p14="http://schemas.microsoft.com/office/powerpoint/2010/main" val="1079919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r>
              <a:rPr lang="en-US">
                <a:latin typeface="Arial" charset="0"/>
              </a:rPr>
              <a:t>Analysis Report – Helpful Tips – 1</a:t>
            </a:r>
          </a:p>
        </p:txBody>
      </p:sp>
      <p:sp>
        <p:nvSpPr>
          <p:cNvPr id="19459" name="Content Placeholder 2"/>
          <p:cNvSpPr>
            <a:spLocks noGrp="1"/>
          </p:cNvSpPr>
          <p:nvPr>
            <p:ph idx="1"/>
          </p:nvPr>
        </p:nvSpPr>
        <p:spPr/>
        <p:txBody>
          <a:bodyPr/>
          <a:lstStyle/>
          <a:p>
            <a:pPr marL="0" indent="0"/>
            <a:r>
              <a:rPr lang="en-US">
                <a:latin typeface="Arial" charset="0"/>
              </a:rPr>
              <a:t>The Process Dashboard </a:t>
            </a:r>
            <a:r>
              <a:rPr lang="ja-JP" altLang="en-US">
                <a:latin typeface="Arial" charset="0"/>
              </a:rPr>
              <a:t>“</a:t>
            </a:r>
            <a:r>
              <a:rPr lang="en-US">
                <a:latin typeface="Arial" charset="0"/>
              </a:rPr>
              <a:t>C</a:t>
            </a:r>
            <a:r>
              <a:rPr lang="ja-JP" altLang="en-US">
                <a:latin typeface="Arial" charset="0"/>
              </a:rPr>
              <a:t>”</a:t>
            </a:r>
            <a:r>
              <a:rPr lang="en-US">
                <a:latin typeface="Arial" charset="0"/>
              </a:rPr>
              <a:t> Menu contains a </a:t>
            </a:r>
            <a:r>
              <a:rPr lang="ja-JP" altLang="en-US">
                <a:latin typeface="Arial" charset="0"/>
              </a:rPr>
              <a:t>“</a:t>
            </a:r>
            <a:r>
              <a:rPr lang="en-US">
                <a:latin typeface="Arial" charset="0"/>
              </a:rPr>
              <a:t>Data Analysis</a:t>
            </a:r>
            <a:r>
              <a:rPr lang="ja-JP" altLang="en-US">
                <a:latin typeface="Arial" charset="0"/>
              </a:rPr>
              <a:t>”</a:t>
            </a:r>
            <a:r>
              <a:rPr lang="en-US">
                <a:latin typeface="Arial" charset="0"/>
              </a:rPr>
              <a:t> option.  This option will display charts and reports summarizing your metrics.</a:t>
            </a:r>
          </a:p>
        </p:txBody>
      </p:sp>
      <p:grpSp>
        <p:nvGrpSpPr>
          <p:cNvPr id="2" name="Group 1"/>
          <p:cNvGrpSpPr/>
          <p:nvPr/>
        </p:nvGrpSpPr>
        <p:grpSpPr>
          <a:xfrm>
            <a:off x="504826" y="2112432"/>
            <a:ext cx="7403042" cy="4210919"/>
            <a:chOff x="504825" y="2146300"/>
            <a:chExt cx="7878763" cy="4481513"/>
          </a:xfrm>
        </p:grpSpPr>
        <p:pic>
          <p:nvPicPr>
            <p:cNvPr id="19460" name="Picture 6" descr="C:\Tuma\psp\PFA Dash Slides\Process tutorials\Images\Process Definition\open-data-analysi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825" y="2146300"/>
              <a:ext cx="7878763" cy="4481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61" name="Oval 7"/>
            <p:cNvSpPr>
              <a:spLocks noChangeArrowheads="1"/>
            </p:cNvSpPr>
            <p:nvPr/>
          </p:nvSpPr>
          <p:spPr bwMode="auto">
            <a:xfrm>
              <a:off x="531813" y="4002088"/>
              <a:ext cx="1047750" cy="409575"/>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lgn="ctr">
                <a:tabLst>
                  <a:tab pos="292100" algn="l"/>
                  <a:tab pos="571500" algn="l"/>
                </a:tabLst>
              </a:pPr>
              <a:endParaRPr lang="en-US"/>
            </a:p>
          </p:txBody>
        </p:sp>
        <p:cxnSp>
          <p:nvCxnSpPr>
            <p:cNvPr id="19462" name="Straight Arrow Connector 8"/>
            <p:cNvCxnSpPr>
              <a:cxnSpLocks noChangeShapeType="1"/>
              <a:stCxn id="19461" idx="6"/>
            </p:cNvCxnSpPr>
            <p:nvPr/>
          </p:nvCxnSpPr>
          <p:spPr bwMode="auto">
            <a:xfrm flipV="1">
              <a:off x="1579563" y="4205288"/>
              <a:ext cx="787400" cy="1587"/>
            </a:xfrm>
            <a:prstGeom prst="straightConnector1">
              <a:avLst/>
            </a:prstGeom>
            <a:noFill/>
            <a:ln w="28575">
              <a:solidFill>
                <a:srgbClr val="FF0000"/>
              </a:solidFill>
              <a:round/>
              <a:headEnd/>
              <a:tailEnd type="arrow" w="med" len="med"/>
            </a:ln>
            <a:extLst>
              <a:ext uri="{909E8E84-426E-40dd-AFC4-6F175D3DCCD1}">
                <a14:hiddenFill xmlns="" xmlns:a14="http://schemas.microsoft.com/office/drawing/2010/main">
                  <a:noFill/>
                </a14:hiddenFill>
              </a:ext>
            </a:extLst>
          </p:spPr>
        </p:cxnSp>
      </p:grpSp>
    </p:spTree>
    <p:extLst>
      <p:ext uri="{BB962C8B-B14F-4D97-AF65-F5344CB8AC3E}">
        <p14:creationId xmlns:p14="http://schemas.microsoft.com/office/powerpoint/2010/main" val="518098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US">
                <a:latin typeface="Arial" charset="0"/>
              </a:rPr>
              <a:t>Analysis Report – Helpful Tips – 2</a:t>
            </a:r>
          </a:p>
        </p:txBody>
      </p:sp>
      <p:sp>
        <p:nvSpPr>
          <p:cNvPr id="20483" name="Content Placeholder 2"/>
          <p:cNvSpPr>
            <a:spLocks noGrp="1"/>
          </p:cNvSpPr>
          <p:nvPr>
            <p:ph idx="1"/>
          </p:nvPr>
        </p:nvSpPr>
        <p:spPr>
          <a:xfrm>
            <a:off x="401933" y="3701520"/>
            <a:ext cx="5770267" cy="2580748"/>
          </a:xfrm>
        </p:spPr>
        <p:txBody>
          <a:bodyPr>
            <a:noAutofit/>
          </a:bodyPr>
          <a:lstStyle/>
          <a:p>
            <a:pPr marL="169863" indent="-169863">
              <a:spcBef>
                <a:spcPts val="0"/>
              </a:spcBef>
              <a:spcAft>
                <a:spcPts val="600"/>
              </a:spcAft>
              <a:buFontTx/>
              <a:buChar char="•"/>
            </a:pPr>
            <a:r>
              <a:rPr lang="en-US" sz="1800" dirty="0">
                <a:latin typeface="Arial" charset="0"/>
              </a:rPr>
              <a:t>Click on a small chart to see a larger view.</a:t>
            </a:r>
          </a:p>
          <a:p>
            <a:pPr marL="169863" indent="-169863">
              <a:spcBef>
                <a:spcPts val="0"/>
              </a:spcBef>
              <a:spcAft>
                <a:spcPts val="600"/>
              </a:spcAft>
              <a:buFontTx/>
              <a:buChar char="•"/>
            </a:pPr>
            <a:r>
              <a:rPr lang="en-US" sz="1800" dirty="0">
                <a:latin typeface="Arial" charset="0"/>
              </a:rPr>
              <a:t>Resize your browser window as desired to adjust </a:t>
            </a:r>
            <a:r>
              <a:rPr lang="en-US" sz="1800" dirty="0" smtClean="0">
                <a:latin typeface="Arial" charset="0"/>
              </a:rPr>
              <a:t/>
            </a:r>
            <a:br>
              <a:rPr lang="en-US" sz="1800" dirty="0" smtClean="0">
                <a:latin typeface="Arial" charset="0"/>
              </a:rPr>
            </a:br>
            <a:r>
              <a:rPr lang="en-US" sz="1800" dirty="0" smtClean="0">
                <a:latin typeface="Arial" charset="0"/>
              </a:rPr>
              <a:t>the </a:t>
            </a:r>
            <a:r>
              <a:rPr lang="en-US" sz="1800" dirty="0">
                <a:latin typeface="Arial" charset="0"/>
              </a:rPr>
              <a:t>size of the enlarged chart. Then copy the chart </a:t>
            </a:r>
            <a:r>
              <a:rPr lang="en-US" sz="1800" dirty="0" smtClean="0">
                <a:latin typeface="Arial" charset="0"/>
              </a:rPr>
              <a:t/>
            </a:r>
            <a:br>
              <a:rPr lang="en-US" sz="1800" dirty="0" smtClean="0">
                <a:latin typeface="Arial" charset="0"/>
              </a:rPr>
            </a:br>
            <a:r>
              <a:rPr lang="en-US" sz="1800" dirty="0" smtClean="0">
                <a:latin typeface="Arial" charset="0"/>
              </a:rPr>
              <a:t>into </a:t>
            </a:r>
            <a:r>
              <a:rPr lang="en-US" sz="1800" dirty="0">
                <a:latin typeface="Arial" charset="0"/>
              </a:rPr>
              <a:t>your report.</a:t>
            </a:r>
          </a:p>
          <a:p>
            <a:pPr marL="169863" indent="-169863">
              <a:spcBef>
                <a:spcPts val="0"/>
              </a:spcBef>
              <a:spcAft>
                <a:spcPts val="600"/>
              </a:spcAft>
              <a:buFontTx/>
              <a:buChar char="•"/>
            </a:pPr>
            <a:r>
              <a:rPr lang="en-US" sz="1800" dirty="0">
                <a:latin typeface="Arial" charset="0"/>
              </a:rPr>
              <a:t>Click on a large chart, and the underlying data will </a:t>
            </a:r>
            <a:r>
              <a:rPr lang="en-US" sz="1800" dirty="0" smtClean="0">
                <a:latin typeface="Arial" charset="0"/>
              </a:rPr>
              <a:t/>
            </a:r>
            <a:br>
              <a:rPr lang="en-US" sz="1800" dirty="0" smtClean="0">
                <a:latin typeface="Arial" charset="0"/>
              </a:rPr>
            </a:br>
            <a:r>
              <a:rPr lang="en-US" sz="1800" dirty="0" smtClean="0">
                <a:latin typeface="Arial" charset="0"/>
              </a:rPr>
              <a:t>be </a:t>
            </a:r>
            <a:r>
              <a:rPr lang="en-US" sz="1800" dirty="0">
                <a:latin typeface="Arial" charset="0"/>
              </a:rPr>
              <a:t>displayed.</a:t>
            </a:r>
          </a:p>
          <a:p>
            <a:pPr marL="169863" indent="-169863">
              <a:spcBef>
                <a:spcPts val="0"/>
              </a:spcBef>
              <a:spcAft>
                <a:spcPts val="600"/>
              </a:spcAft>
              <a:buFontTx/>
              <a:buChar char="•"/>
            </a:pPr>
            <a:r>
              <a:rPr lang="en-US" sz="1800" dirty="0">
                <a:latin typeface="Arial" charset="0"/>
              </a:rPr>
              <a:t>This data can be exported to Excel if you wish to perform additional custom analyses.</a:t>
            </a:r>
          </a:p>
        </p:txBody>
      </p:sp>
      <p:pic>
        <p:nvPicPr>
          <p:cNvPr id="20484" name="Picture 3" descr="C:\Tuma\psp\PFA Dash Slides\Process tutorials\Images\Process Definition\data-analysis-drill-down-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0350" y="1047749"/>
            <a:ext cx="2563813" cy="2555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5" name="Picture 4" descr="C:\Tuma\psp\PFA Dash Slides\Process tutorials\Images\Process Definition\data-analysis-drill-down-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46438" y="1047749"/>
            <a:ext cx="2565400" cy="2555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6" name="Picture 5" descr="C:\Tuma\psp\PFA Dash Slides\Process tutorials\Images\Process Definition\data-analysis-drill-down-3.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34113" y="1047749"/>
            <a:ext cx="2563812" cy="2555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7" name="Picture 6" descr="C:\Tuma\psp\PFA Dash Slides\Process tutorials\Images\Process Definition\data-analysis-drill-down-4.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3175" y="3995736"/>
            <a:ext cx="2325688" cy="2252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8" name="Right Arrow 10"/>
          <p:cNvSpPr>
            <a:spLocks noChangeArrowheads="1"/>
          </p:cNvSpPr>
          <p:nvPr/>
        </p:nvSpPr>
        <p:spPr bwMode="auto">
          <a:xfrm>
            <a:off x="2825750" y="2166936"/>
            <a:ext cx="436563" cy="315913"/>
          </a:xfrm>
          <a:prstGeom prst="rightArrow">
            <a:avLst>
              <a:gd name="adj1" fmla="val 50000"/>
              <a:gd name="adj2" fmla="val 50126"/>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lIns="92309" tIns="46154" rIns="92309" bIns="46154"/>
          <a:lstStyle/>
          <a:p>
            <a:pPr>
              <a:tabLst>
                <a:tab pos="292100" algn="l"/>
                <a:tab pos="571500" algn="l"/>
              </a:tabLst>
            </a:pPr>
            <a:endParaRPr lang="en-US"/>
          </a:p>
        </p:txBody>
      </p:sp>
      <p:sp>
        <p:nvSpPr>
          <p:cNvPr id="20489" name="Right Arrow 11"/>
          <p:cNvSpPr>
            <a:spLocks noChangeArrowheads="1"/>
          </p:cNvSpPr>
          <p:nvPr/>
        </p:nvSpPr>
        <p:spPr bwMode="auto">
          <a:xfrm>
            <a:off x="5813425" y="2166936"/>
            <a:ext cx="434975" cy="315913"/>
          </a:xfrm>
          <a:prstGeom prst="rightArrow">
            <a:avLst>
              <a:gd name="adj1" fmla="val 50000"/>
              <a:gd name="adj2" fmla="val 49944"/>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lIns="92309" tIns="46154" rIns="92309" bIns="46154"/>
          <a:lstStyle/>
          <a:p>
            <a:pPr>
              <a:tabLst>
                <a:tab pos="292100" algn="l"/>
                <a:tab pos="571500" algn="l"/>
              </a:tabLst>
            </a:pPr>
            <a:endParaRPr lang="en-US"/>
          </a:p>
        </p:txBody>
      </p:sp>
      <p:sp>
        <p:nvSpPr>
          <p:cNvPr id="20490" name="Right Arrow 12"/>
          <p:cNvSpPr>
            <a:spLocks noChangeArrowheads="1"/>
          </p:cNvSpPr>
          <p:nvPr/>
        </p:nvSpPr>
        <p:spPr bwMode="auto">
          <a:xfrm rot="5400000">
            <a:off x="7297738" y="3641724"/>
            <a:ext cx="436562" cy="315912"/>
          </a:xfrm>
          <a:prstGeom prst="rightArrow">
            <a:avLst>
              <a:gd name="adj1" fmla="val 50000"/>
              <a:gd name="adj2" fmla="val 50126"/>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lIns="92309" tIns="46154" rIns="92309" bIns="46154"/>
          <a:lstStyle/>
          <a:p>
            <a:pPr>
              <a:tabLst>
                <a:tab pos="292100" algn="l"/>
                <a:tab pos="571500" algn="l"/>
              </a:tabLst>
            </a:pPr>
            <a:endParaRPr lang="en-US"/>
          </a:p>
        </p:txBody>
      </p:sp>
    </p:spTree>
    <p:extLst>
      <p:ext uri="{BB962C8B-B14F-4D97-AF65-F5344CB8AC3E}">
        <p14:creationId xmlns:p14="http://schemas.microsoft.com/office/powerpoint/2010/main" val="908437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Analysis Report – Helpful Tips – 3</a:t>
            </a:r>
            <a:endParaRPr lang="en-US"/>
          </a:p>
        </p:txBody>
      </p:sp>
      <p:sp>
        <p:nvSpPr>
          <p:cNvPr id="21507" name="Content Placeholder 2"/>
          <p:cNvSpPr>
            <a:spLocks noGrp="1"/>
          </p:cNvSpPr>
          <p:nvPr>
            <p:ph idx="1"/>
          </p:nvPr>
        </p:nvSpPr>
        <p:spPr/>
        <p:txBody>
          <a:bodyPr/>
          <a:lstStyle/>
          <a:p>
            <a:r>
              <a:rPr lang="en-US" smtClean="0"/>
              <a:t>The Data Analysis center is designed to help analyze data from real­world projects. As a result:</a:t>
            </a:r>
          </a:p>
          <a:p>
            <a:pPr lvl="1"/>
            <a:r>
              <a:rPr lang="en-US" smtClean="0"/>
              <a:t>It will only display data from projects that have been marked complete</a:t>
            </a:r>
          </a:p>
          <a:p>
            <a:pPr lvl="1"/>
            <a:r>
              <a:rPr lang="en-US" smtClean="0"/>
              <a:t>Trend charts will show data in chronological order, based on the completion date for each project.</a:t>
            </a:r>
          </a:p>
          <a:p>
            <a:r>
              <a:rPr lang="en-US" smtClean="0"/>
              <a:t>Before you begin your report, click on a chart to view the underlying data.  If some of your PSP assignments are missing from the list, or if they appear in the wrong order, you should immediately:</a:t>
            </a:r>
          </a:p>
          <a:p>
            <a:pPr lvl="1"/>
            <a:r>
              <a:rPr lang="en-US" smtClean="0"/>
              <a:t>Open the Project Plan Summary for the affected projects</a:t>
            </a:r>
          </a:p>
          <a:p>
            <a:pPr lvl="1"/>
            <a:r>
              <a:rPr lang="en-US" smtClean="0"/>
              <a:t>Edit the completion dates as necessary</a:t>
            </a:r>
          </a:p>
          <a:p>
            <a:endParaRPr lang="en-US"/>
          </a:p>
        </p:txBody>
      </p:sp>
    </p:spTree>
    <p:extLst>
      <p:ext uri="{BB962C8B-B14F-4D97-AF65-F5344CB8AC3E}">
        <p14:creationId xmlns:p14="http://schemas.microsoft.com/office/powerpoint/2010/main" val="1747224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r>
              <a:rPr lang="en-US">
                <a:latin typeface="Arial" charset="0"/>
              </a:rPr>
              <a:t>Analysis Report – Helpful Tips – 4</a:t>
            </a:r>
          </a:p>
        </p:txBody>
      </p:sp>
      <p:sp>
        <p:nvSpPr>
          <p:cNvPr id="22531" name="Content Placeholder 2"/>
          <p:cNvSpPr>
            <a:spLocks noGrp="1"/>
          </p:cNvSpPr>
          <p:nvPr>
            <p:ph idx="1"/>
          </p:nvPr>
        </p:nvSpPr>
        <p:spPr/>
        <p:txBody>
          <a:bodyPr/>
          <a:lstStyle/>
          <a:p>
            <a:pPr marL="0" indent="0"/>
            <a:r>
              <a:rPr lang="en-US" sz="2000">
                <a:latin typeface="Arial" charset="0"/>
              </a:rPr>
              <a:t>You will be using the dashboard to track the amount of time that you spend on the various phases in the Analysis Report. Thus, your timer will be running while you write the report.</a:t>
            </a:r>
          </a:p>
          <a:p>
            <a:pPr marL="0" indent="0"/>
            <a:r>
              <a:rPr lang="en-US" sz="2000">
                <a:latin typeface="Arial" charset="0"/>
              </a:rPr>
              <a:t>During your analysis, you may wish to open the forms for your past programs to view the data.</a:t>
            </a:r>
          </a:p>
          <a:p>
            <a:pPr marL="0" indent="0"/>
            <a:r>
              <a:rPr lang="en-US" sz="2000">
                <a:latin typeface="Arial" charset="0"/>
              </a:rPr>
              <a:t>Do not use the active task selector to change back to the past program, as you might accidentally start logging time to the completed program!</a:t>
            </a:r>
          </a:p>
          <a:p>
            <a:pPr marL="0" indent="0"/>
            <a:r>
              <a:rPr lang="en-US" sz="2000">
                <a:latin typeface="Arial" charset="0"/>
              </a:rPr>
              <a:t>Instead, open the script menu and click </a:t>
            </a:r>
            <a:r>
              <a:rPr lang="ja-JP" altLang="en-US" sz="2000">
                <a:latin typeface="Arial" charset="0"/>
              </a:rPr>
              <a:t>“</a:t>
            </a:r>
            <a:r>
              <a:rPr lang="en-US" sz="2000">
                <a:latin typeface="Arial" charset="0"/>
              </a:rPr>
              <a:t>More…</a:t>
            </a:r>
            <a:r>
              <a:rPr lang="ja-JP" altLang="en-US" sz="2000">
                <a:latin typeface="Arial" charset="0"/>
              </a:rPr>
              <a:t>”</a:t>
            </a:r>
            <a:endParaRPr lang="en-US" sz="2000">
              <a:latin typeface="Arial" charset="0"/>
            </a:endParaRPr>
          </a:p>
        </p:txBody>
      </p:sp>
      <p:pic>
        <p:nvPicPr>
          <p:cNvPr id="22532" name="Picture 2" descr="C:\Tuma\psp\PFA Dash Slides\Process tutorials\Images\Process Definition\script-form-browser-op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2413" y="4583113"/>
            <a:ext cx="6088062" cy="1279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8790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8" descr="C:\Tuma\psp\PFA Dash Slides\Process tutorials\Images\Process Definition\script-form-browser-op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750" y="1381125"/>
            <a:ext cx="6116638" cy="145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556" name="Content Placeholder 2"/>
          <p:cNvSpPr>
            <a:spLocks noGrp="1"/>
          </p:cNvSpPr>
          <p:nvPr>
            <p:ph sz="half" idx="1"/>
          </p:nvPr>
        </p:nvSpPr>
        <p:spPr>
          <a:xfrm>
            <a:off x="380998" y="3310467"/>
            <a:ext cx="3403601" cy="2887133"/>
          </a:xfrm>
        </p:spPr>
        <p:txBody>
          <a:bodyPr>
            <a:noAutofit/>
          </a:bodyPr>
          <a:lstStyle/>
          <a:p>
            <a:r>
              <a:rPr lang="en-US" dirty="0" smtClean="0"/>
              <a:t>The </a:t>
            </a:r>
            <a:r>
              <a:rPr lang="ja-JP" altLang="en-US" dirty="0" smtClean="0"/>
              <a:t>“</a:t>
            </a:r>
            <a:r>
              <a:rPr lang="en-US" dirty="0" smtClean="0"/>
              <a:t>More…</a:t>
            </a:r>
            <a:r>
              <a:rPr lang="ja-JP" altLang="en-US" dirty="0" smtClean="0"/>
              <a:t>”</a:t>
            </a:r>
            <a:r>
              <a:rPr lang="en-US" dirty="0" smtClean="0"/>
              <a:t> option will open a Script/Form Browser window.</a:t>
            </a:r>
          </a:p>
          <a:p>
            <a:r>
              <a:rPr lang="en-US" dirty="0" smtClean="0"/>
              <a:t>This window will allow you to browse the hierarchy and display the forms for any project.</a:t>
            </a:r>
            <a:endParaRPr lang="en-US" dirty="0"/>
          </a:p>
        </p:txBody>
      </p:sp>
      <p:sp>
        <p:nvSpPr>
          <p:cNvPr id="23555" name="Title 1"/>
          <p:cNvSpPr>
            <a:spLocks noGrp="1"/>
          </p:cNvSpPr>
          <p:nvPr>
            <p:ph type="title"/>
          </p:nvPr>
        </p:nvSpPr>
        <p:spPr/>
        <p:txBody>
          <a:bodyPr/>
          <a:lstStyle/>
          <a:p>
            <a:r>
              <a:rPr lang="en-US" smtClean="0"/>
              <a:t>Analysis Report – Helpful Tips – 5</a:t>
            </a:r>
            <a:endParaRPr lang="en-US"/>
          </a:p>
        </p:txBody>
      </p:sp>
      <p:sp>
        <p:nvSpPr>
          <p:cNvPr id="23557" name="Oval 7"/>
          <p:cNvSpPr>
            <a:spLocks noChangeArrowheads="1"/>
          </p:cNvSpPr>
          <p:nvPr/>
        </p:nvSpPr>
        <p:spPr bwMode="auto">
          <a:xfrm>
            <a:off x="1308100" y="2479675"/>
            <a:ext cx="1049338" cy="409575"/>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lgn="ctr">
              <a:tabLst>
                <a:tab pos="292100" algn="l"/>
                <a:tab pos="571500" algn="l"/>
              </a:tabLst>
            </a:pPr>
            <a:endParaRPr lang="en-US"/>
          </a:p>
        </p:txBody>
      </p:sp>
      <p:pic>
        <p:nvPicPr>
          <p:cNvPr id="23558" name="Picture 8" descr="C:\Tuma\psp\PFA Dash Slides\Process tutorials\Images\Process Definition\script-form-browser-window.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1813" y="2514600"/>
            <a:ext cx="4622800" cy="3173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23559" name="Straight Arrow Connector 8"/>
          <p:cNvCxnSpPr>
            <a:cxnSpLocks noChangeShapeType="1"/>
            <a:stCxn id="23557" idx="6"/>
          </p:cNvCxnSpPr>
          <p:nvPr/>
        </p:nvCxnSpPr>
        <p:spPr bwMode="auto">
          <a:xfrm>
            <a:off x="2357438" y="2684463"/>
            <a:ext cx="2084387" cy="509587"/>
          </a:xfrm>
          <a:prstGeom prst="straightConnector1">
            <a:avLst/>
          </a:prstGeom>
          <a:noFill/>
          <a:ln w="28575">
            <a:solidFill>
              <a:srgbClr val="FF0000"/>
            </a:solidFill>
            <a:round/>
            <a:headEnd/>
            <a:tailEnd type="arrow" w="med" len="med"/>
          </a:ln>
          <a:extLst>
            <a:ext uri="{909E8E84-426E-40dd-AFC4-6F175D3DCCD1}">
              <a14:hiddenFill xmlns="" xmlns:a14="http://schemas.microsoft.com/office/drawing/2010/main">
                <a:noFill/>
              </a14:hiddenFill>
            </a:ext>
          </a:extLst>
        </p:spPr>
      </p:cxnSp>
    </p:spTree>
    <p:extLst>
      <p:ext uri="{BB962C8B-B14F-4D97-AF65-F5344CB8AC3E}">
        <p14:creationId xmlns:p14="http://schemas.microsoft.com/office/powerpoint/2010/main" val="3623943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r>
              <a:rPr lang="en-US">
                <a:latin typeface="Arial" charset="0"/>
              </a:rPr>
              <a:t>Messages to Remember</a:t>
            </a:r>
          </a:p>
        </p:txBody>
      </p:sp>
      <p:sp>
        <p:nvSpPr>
          <p:cNvPr id="24579" name="Rectangle 3"/>
          <p:cNvSpPr>
            <a:spLocks noGrp="1" noChangeArrowheads="1"/>
          </p:cNvSpPr>
          <p:nvPr>
            <p:ph idx="1"/>
          </p:nvPr>
        </p:nvSpPr>
        <p:spPr/>
        <p:txBody>
          <a:bodyPr/>
          <a:lstStyle/>
          <a:p>
            <a:r>
              <a:rPr lang="en-US">
                <a:latin typeface="Arial" charset="0"/>
              </a:rPr>
              <a:t>The Process Dashboard can be used to:</a:t>
            </a:r>
          </a:p>
          <a:p>
            <a:pPr lvl="1"/>
            <a:r>
              <a:rPr lang="en-US">
                <a:latin typeface="Arial" charset="0"/>
              </a:rPr>
              <a:t>Define a non-software process</a:t>
            </a:r>
          </a:p>
          <a:p>
            <a:pPr lvl="1"/>
            <a:r>
              <a:rPr lang="en-US">
                <a:latin typeface="Arial" charset="0"/>
              </a:rPr>
              <a:t>Define a non-software size measure</a:t>
            </a:r>
          </a:p>
          <a:p>
            <a:pPr lvl="1"/>
            <a:r>
              <a:rPr lang="en-US">
                <a:latin typeface="Arial" charset="0"/>
              </a:rPr>
              <a:t>Create a non-software project</a:t>
            </a:r>
          </a:p>
          <a:p>
            <a:pPr lvl="1"/>
            <a:r>
              <a:rPr lang="en-US">
                <a:latin typeface="Arial" charset="0"/>
              </a:rPr>
              <a:t>Plan a non-software project</a:t>
            </a:r>
          </a:p>
          <a:p>
            <a:pPr lvl="1"/>
            <a:r>
              <a:rPr lang="en-US">
                <a:latin typeface="Arial" charset="0"/>
              </a:rPr>
              <a:t>Analyze your historical data</a:t>
            </a:r>
          </a:p>
        </p:txBody>
      </p:sp>
      <p:pic>
        <p:nvPicPr>
          <p:cNvPr id="24580" name="Picture 3" descr="\\ns01\install\Office\ClipMedia\disk2\FILES\PFILES\MSOFFICE\MEDIA\CNTCD1\ClipArt1\j014960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55505" y="179388"/>
            <a:ext cx="923925" cy="1187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9790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r>
              <a:rPr lang="en-US">
                <a:latin typeface="Arial" charset="0"/>
              </a:rPr>
              <a:t>Plan Your Performance Analysis Report</a:t>
            </a:r>
          </a:p>
        </p:txBody>
      </p:sp>
      <p:sp>
        <p:nvSpPr>
          <p:cNvPr id="3" name="Content Placeholder 2"/>
          <p:cNvSpPr>
            <a:spLocks noGrp="1"/>
          </p:cNvSpPr>
          <p:nvPr>
            <p:ph idx="1"/>
          </p:nvPr>
        </p:nvSpPr>
        <p:spPr/>
        <p:txBody>
          <a:bodyPr/>
          <a:lstStyle/>
          <a:p>
            <a:pPr marL="0" indent="0">
              <a:defRPr/>
            </a:pPr>
            <a:r>
              <a:rPr lang="en-US" dirty="0" smtClean="0">
                <a:ea typeface="+mn-ea"/>
              </a:rPr>
              <a:t>Enter the report process you created into the Process Dashboard:</a:t>
            </a:r>
          </a:p>
          <a:p>
            <a:pPr marL="347663" lvl="1" indent="-347663">
              <a:buFont typeface="+mj-lt"/>
              <a:buAutoNum type="arabicPeriod"/>
              <a:defRPr/>
            </a:pPr>
            <a:r>
              <a:rPr lang="en-US" dirty="0" smtClean="0"/>
              <a:t>Enter your process</a:t>
            </a:r>
          </a:p>
          <a:p>
            <a:pPr marL="347663" lvl="1" indent="-347663">
              <a:buFont typeface="+mj-lt"/>
              <a:buAutoNum type="arabicPeriod"/>
              <a:defRPr/>
            </a:pPr>
            <a:r>
              <a:rPr lang="en-US" dirty="0" smtClean="0"/>
              <a:t>Define its measures</a:t>
            </a:r>
          </a:p>
          <a:p>
            <a:pPr marL="347663" lvl="1" indent="-347663">
              <a:buFont typeface="+mj-lt"/>
              <a:buAutoNum type="arabicPeriod"/>
              <a:defRPr/>
            </a:pPr>
            <a:r>
              <a:rPr lang="en-US" dirty="0" smtClean="0"/>
              <a:t>Create a new project</a:t>
            </a:r>
          </a:p>
          <a:p>
            <a:pPr marL="347663" lvl="1" indent="-347663">
              <a:buFont typeface="+mj-lt"/>
              <a:buAutoNum type="arabicPeriod"/>
              <a:defRPr/>
            </a:pPr>
            <a:r>
              <a:rPr lang="en-US" dirty="0" smtClean="0"/>
              <a:t>Create a conceptual design for the report</a:t>
            </a:r>
          </a:p>
          <a:p>
            <a:pPr marL="347663" lvl="1" indent="-347663">
              <a:buFont typeface="+mj-lt"/>
              <a:buAutoNum type="arabicPeriod"/>
              <a:defRPr/>
            </a:pPr>
            <a:r>
              <a:rPr lang="en-US" dirty="0" smtClean="0"/>
              <a:t>Estimate size and effort for the report</a:t>
            </a:r>
          </a:p>
          <a:p>
            <a:pPr marL="347663" lvl="1" indent="-347663">
              <a:buFont typeface="+mj-lt"/>
              <a:buAutoNum type="arabicPeriod"/>
              <a:defRPr/>
            </a:pPr>
            <a:r>
              <a:rPr lang="en-US" dirty="0" smtClean="0"/>
              <a:t>Review Plan Summary</a:t>
            </a:r>
          </a:p>
          <a:p>
            <a:pPr marL="457200" indent="-457200">
              <a:defRPr/>
            </a:pPr>
            <a:endParaRPr lang="en-US" dirty="0" smtClean="0">
              <a:ea typeface="+mn-ea"/>
            </a:endParaRPr>
          </a:p>
          <a:p>
            <a:pPr>
              <a:defRPr/>
            </a:pPr>
            <a:r>
              <a:rPr lang="en-US" dirty="0" smtClean="0">
                <a:ea typeface="+mn-ea"/>
              </a:rPr>
              <a:t>If you have any questions or issues, ask your instructor for assistance.</a:t>
            </a:r>
            <a:endParaRPr lang="en-US" dirty="0">
              <a:ea typeface="+mn-ea"/>
            </a:endParaRPr>
          </a:p>
        </p:txBody>
      </p:sp>
    </p:spTree>
    <p:extLst>
      <p:ext uri="{BB962C8B-B14F-4D97-AF65-F5344CB8AC3E}">
        <p14:creationId xmlns:p14="http://schemas.microsoft.com/office/powerpoint/2010/main" val="28110799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4783667" cy="270933"/>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910931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normAutofit/>
          </a:bodyPr>
          <a:lstStyle/>
          <a:p>
            <a:pPr eaLnBrk="1" hangingPunct="1"/>
            <a:r>
              <a:rPr lang="en-US">
                <a:latin typeface="Arial" charset="0"/>
              </a:rPr>
              <a:t>Lecture Topics</a:t>
            </a:r>
          </a:p>
        </p:txBody>
      </p:sp>
      <p:sp>
        <p:nvSpPr>
          <p:cNvPr id="4099" name="Rectangle 5"/>
          <p:cNvSpPr>
            <a:spLocks noGrp="1" noChangeArrowheads="1"/>
          </p:cNvSpPr>
          <p:nvPr>
            <p:ph idx="1"/>
          </p:nvPr>
        </p:nvSpPr>
        <p:spPr/>
        <p:txBody>
          <a:bodyPr/>
          <a:lstStyle/>
          <a:p>
            <a:pPr marL="0" indent="0" eaLnBrk="1" hangingPunct="1"/>
            <a:r>
              <a:rPr lang="en-US">
                <a:latin typeface="Arial" charset="0"/>
              </a:rPr>
              <a:t>Understand how to enter a new lightweight process in the Process Dashboard</a:t>
            </a:r>
          </a:p>
        </p:txBody>
      </p:sp>
    </p:spTree>
    <p:extLst>
      <p:ext uri="{BB962C8B-B14F-4D97-AF65-F5344CB8AC3E}">
        <p14:creationId xmlns:p14="http://schemas.microsoft.com/office/powerpoint/2010/main" val="1912834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r>
              <a:rPr lang="en-US">
                <a:latin typeface="Arial" charset="0"/>
              </a:rPr>
              <a:t>Overview</a:t>
            </a:r>
          </a:p>
        </p:txBody>
      </p:sp>
      <p:sp>
        <p:nvSpPr>
          <p:cNvPr id="5123" name="Rectangle 3"/>
          <p:cNvSpPr>
            <a:spLocks noGrp="1" noChangeArrowheads="1"/>
          </p:cNvSpPr>
          <p:nvPr>
            <p:ph idx="1"/>
          </p:nvPr>
        </p:nvSpPr>
        <p:spPr/>
        <p:txBody>
          <a:bodyPr/>
          <a:lstStyle/>
          <a:p>
            <a:pPr marL="0" indent="0"/>
            <a:r>
              <a:rPr lang="en-US">
                <a:latin typeface="Arial" charset="0"/>
              </a:rPr>
              <a:t>For the programming assignments in this course, you have used defined processes for PSP0, PSP1, PSP2, and PSP2.1.</a:t>
            </a:r>
          </a:p>
          <a:p>
            <a:pPr marL="0" indent="0"/>
            <a:r>
              <a:rPr lang="en-US">
                <a:latin typeface="Arial" charset="0"/>
              </a:rPr>
              <a:t>The Process Dashboard allows you to create processes for other, non-programming tasks.</a:t>
            </a:r>
          </a:p>
          <a:p>
            <a:pPr marL="0" indent="0"/>
            <a:r>
              <a:rPr lang="en-US">
                <a:latin typeface="Arial" charset="0"/>
              </a:rPr>
              <a:t>In this tutorial, we will enter the process you just created for producing the Analysis Report as a lightweight structured process in Process Dashboard.</a:t>
            </a:r>
          </a:p>
          <a:p>
            <a:pPr marL="0" indent="0"/>
            <a:r>
              <a:rPr lang="en-US">
                <a:latin typeface="Arial" charset="0"/>
              </a:rPr>
              <a:t>The Process Dashboard provides various tools for creating custom processes.  For this tutorial, we will use the Generic Process Template.</a:t>
            </a:r>
          </a:p>
        </p:txBody>
      </p:sp>
    </p:spTree>
    <p:extLst>
      <p:ext uri="{BB962C8B-B14F-4D97-AF65-F5344CB8AC3E}">
        <p14:creationId xmlns:p14="http://schemas.microsoft.com/office/powerpoint/2010/main" val="2281900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r>
              <a:rPr lang="en-US">
                <a:latin typeface="Arial" charset="0"/>
              </a:rPr>
              <a:t>Basic Steps for Entering Your Report Process</a:t>
            </a:r>
          </a:p>
        </p:txBody>
      </p:sp>
      <p:sp>
        <p:nvSpPr>
          <p:cNvPr id="6147" name="Rectangle 3"/>
          <p:cNvSpPr>
            <a:spLocks noGrp="1" noChangeArrowheads="1"/>
          </p:cNvSpPr>
          <p:nvPr>
            <p:ph idx="1"/>
          </p:nvPr>
        </p:nvSpPr>
        <p:spPr/>
        <p:txBody>
          <a:bodyPr/>
          <a:lstStyle/>
          <a:p>
            <a:pPr>
              <a:lnSpc>
                <a:spcPct val="90000"/>
              </a:lnSpc>
            </a:pPr>
            <a:r>
              <a:rPr lang="en-US">
                <a:latin typeface="Arial" charset="0"/>
              </a:rPr>
              <a:t>Find the process you just created for the Analysis Report, then:</a:t>
            </a:r>
          </a:p>
          <a:p>
            <a:pPr lvl="1">
              <a:lnSpc>
                <a:spcPct val="90000"/>
              </a:lnSpc>
            </a:pPr>
            <a:r>
              <a:rPr lang="en-US">
                <a:latin typeface="Arial" charset="0"/>
              </a:rPr>
              <a:t>Open the Process Dashboard</a:t>
            </a:r>
          </a:p>
          <a:p>
            <a:pPr lvl="1">
              <a:lnSpc>
                <a:spcPct val="90000"/>
              </a:lnSpc>
            </a:pPr>
            <a:r>
              <a:rPr lang="en-US">
                <a:latin typeface="Arial" charset="0"/>
              </a:rPr>
              <a:t>Enter the phases in the Analysis Report project</a:t>
            </a:r>
          </a:p>
          <a:p>
            <a:pPr lvl="1">
              <a:lnSpc>
                <a:spcPct val="90000"/>
              </a:lnSpc>
            </a:pPr>
            <a:r>
              <a:rPr lang="en-US">
                <a:latin typeface="Arial" charset="0"/>
              </a:rPr>
              <a:t>Define a size measure for the project</a:t>
            </a:r>
          </a:p>
          <a:p>
            <a:pPr lvl="1">
              <a:lnSpc>
                <a:spcPct val="90000"/>
              </a:lnSpc>
            </a:pPr>
            <a:r>
              <a:rPr lang="en-US">
                <a:latin typeface="Arial" charset="0"/>
              </a:rPr>
              <a:t>Do a conceptual design for the new project </a:t>
            </a:r>
          </a:p>
          <a:p>
            <a:pPr lvl="1">
              <a:lnSpc>
                <a:spcPct val="90000"/>
              </a:lnSpc>
            </a:pPr>
            <a:r>
              <a:rPr lang="en-US">
                <a:latin typeface="Arial" charset="0"/>
              </a:rPr>
              <a:t>Estimate size</a:t>
            </a:r>
          </a:p>
          <a:p>
            <a:pPr lvl="1">
              <a:lnSpc>
                <a:spcPct val="90000"/>
              </a:lnSpc>
            </a:pPr>
            <a:r>
              <a:rPr lang="en-US">
                <a:latin typeface="Arial" charset="0"/>
              </a:rPr>
              <a:t>Estimate effort</a:t>
            </a:r>
          </a:p>
        </p:txBody>
      </p:sp>
    </p:spTree>
    <p:extLst>
      <p:ext uri="{BB962C8B-B14F-4D97-AF65-F5344CB8AC3E}">
        <p14:creationId xmlns:p14="http://schemas.microsoft.com/office/powerpoint/2010/main" val="2549720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a:bodyPr>
          <a:lstStyle/>
          <a:p>
            <a:r>
              <a:rPr lang="en-US">
                <a:latin typeface="Arial" charset="0"/>
              </a:rPr>
              <a:t>Entering Your Process - 1</a:t>
            </a:r>
          </a:p>
        </p:txBody>
      </p:sp>
      <p:sp>
        <p:nvSpPr>
          <p:cNvPr id="2" name="Content Placeholder 1"/>
          <p:cNvSpPr>
            <a:spLocks noGrp="1"/>
          </p:cNvSpPr>
          <p:nvPr>
            <p:ph sz="half" idx="1"/>
          </p:nvPr>
        </p:nvSpPr>
        <p:spPr/>
        <p:txBody>
          <a:bodyPr/>
          <a:lstStyle/>
          <a:p>
            <a:r>
              <a:rPr lang="en-US" sz="2000" dirty="0">
                <a:latin typeface="Arial" charset="0"/>
              </a:rPr>
              <a:t>An </a:t>
            </a:r>
            <a:r>
              <a:rPr lang="ja-JP" altLang="en-US" sz="2000" dirty="0">
                <a:latin typeface="Arial" charset="0"/>
              </a:rPr>
              <a:t>“</a:t>
            </a:r>
            <a:r>
              <a:rPr lang="en-US" sz="2000" dirty="0">
                <a:latin typeface="Arial" charset="0"/>
              </a:rPr>
              <a:t>Analysis Report</a:t>
            </a:r>
            <a:r>
              <a:rPr lang="ja-JP" altLang="en-US" sz="2000" dirty="0">
                <a:latin typeface="Arial" charset="0"/>
              </a:rPr>
              <a:t>”</a:t>
            </a:r>
            <a:r>
              <a:rPr lang="en-US" sz="2000" dirty="0">
                <a:latin typeface="Arial" charset="0"/>
              </a:rPr>
              <a:t> task has already been created for you within your dashboard hierarchy.</a:t>
            </a:r>
          </a:p>
          <a:p>
            <a:r>
              <a:rPr lang="en-US" sz="2000" dirty="0">
                <a:latin typeface="Arial" charset="0"/>
              </a:rPr>
              <a:t>To customize it, we will open the Hierarchy Editor.</a:t>
            </a:r>
          </a:p>
          <a:p>
            <a:r>
              <a:rPr lang="en-US" sz="2000" dirty="0">
                <a:latin typeface="Arial" charset="0"/>
              </a:rPr>
              <a:t>To open this editor, choose </a:t>
            </a:r>
            <a:r>
              <a:rPr lang="ja-JP" altLang="en-US" sz="2000" dirty="0">
                <a:latin typeface="Arial" charset="0"/>
              </a:rPr>
              <a:t>“</a:t>
            </a:r>
            <a:r>
              <a:rPr lang="en-US" sz="2000" dirty="0">
                <a:latin typeface="Arial" charset="0"/>
              </a:rPr>
              <a:t>Hierarchy</a:t>
            </a:r>
            <a:r>
              <a:rPr lang="ja-JP" altLang="en-US" sz="2000" dirty="0">
                <a:latin typeface="Arial" charset="0"/>
              </a:rPr>
              <a:t>”</a:t>
            </a:r>
            <a:r>
              <a:rPr lang="en-US" sz="2000" dirty="0">
                <a:latin typeface="Arial" charset="0"/>
              </a:rPr>
              <a:t> from the </a:t>
            </a:r>
            <a:r>
              <a:rPr lang="ja-JP" altLang="en-US" sz="2000" dirty="0">
                <a:latin typeface="Arial" charset="0"/>
              </a:rPr>
              <a:t>“</a:t>
            </a:r>
            <a:r>
              <a:rPr lang="en-US" sz="2000" dirty="0">
                <a:latin typeface="Arial" charset="0"/>
              </a:rPr>
              <a:t>C</a:t>
            </a:r>
            <a:r>
              <a:rPr lang="ja-JP" altLang="en-US" sz="2000" dirty="0">
                <a:latin typeface="Arial" charset="0"/>
              </a:rPr>
              <a:t>”</a:t>
            </a:r>
            <a:r>
              <a:rPr lang="en-US" sz="2000" dirty="0">
                <a:latin typeface="Arial" charset="0"/>
              </a:rPr>
              <a:t> menu</a:t>
            </a:r>
            <a:r>
              <a:rPr lang="en-US" sz="2000" dirty="0" smtClean="0">
                <a:latin typeface="Arial" charset="0"/>
              </a:rPr>
              <a:t>.</a:t>
            </a:r>
            <a:endParaRPr lang="en-US" sz="2000" dirty="0">
              <a:latin typeface="Arial" charset="0"/>
            </a:endParaRPr>
          </a:p>
        </p:txBody>
      </p:sp>
      <p:pic>
        <p:nvPicPr>
          <p:cNvPr id="6" name="Content Placeholder 5" descr="hierarchy-editor-start.png"/>
          <p:cNvPicPr>
            <a:picLocks noChangeAspect="1"/>
          </p:cNvPicPr>
          <p:nvPr/>
        </p:nvPicPr>
        <p:blipFill>
          <a:blip r:embed="rId3">
            <a:extLst>
              <a:ext uri="{28A0092B-C50C-407E-A947-70E740481C1C}">
                <a14:useLocalDpi xmlns:a14="http://schemas.microsoft.com/office/drawing/2010/main" val="0"/>
              </a:ext>
            </a:extLst>
          </a:blip>
          <a:srcRect t="9567" b="9567"/>
          <a:stretch>
            <a:fillRect/>
          </a:stretch>
        </p:blipFill>
        <p:spPr>
          <a:xfrm>
            <a:off x="273483" y="1123949"/>
            <a:ext cx="4273837" cy="4574117"/>
          </a:xfrm>
          <a:prstGeom prst="rect">
            <a:avLst/>
          </a:prstGeom>
        </p:spPr>
      </p:pic>
    </p:spTree>
    <p:extLst>
      <p:ext uri="{BB962C8B-B14F-4D97-AF65-F5344CB8AC3E}">
        <p14:creationId xmlns:p14="http://schemas.microsoft.com/office/powerpoint/2010/main" val="101400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a:bodyPr>
          <a:lstStyle/>
          <a:p>
            <a:r>
              <a:rPr lang="en-US">
                <a:latin typeface="Arial" charset="0"/>
              </a:rPr>
              <a:t>Entering Your Process - 2</a:t>
            </a:r>
          </a:p>
        </p:txBody>
      </p:sp>
      <p:sp>
        <p:nvSpPr>
          <p:cNvPr id="4" name="Content Placeholder 3"/>
          <p:cNvSpPr>
            <a:spLocks noGrp="1"/>
          </p:cNvSpPr>
          <p:nvPr>
            <p:ph sz="half" idx="1"/>
          </p:nvPr>
        </p:nvSpPr>
        <p:spPr/>
        <p:txBody>
          <a:bodyPr>
            <a:normAutofit fontScale="77500" lnSpcReduction="20000"/>
          </a:bodyPr>
          <a:lstStyle/>
          <a:p>
            <a:r>
              <a:rPr lang="en-US" sz="2400" dirty="0">
                <a:latin typeface="Arial" charset="0"/>
              </a:rPr>
              <a:t>Expand nodes in the hierarchy to find the </a:t>
            </a:r>
            <a:r>
              <a:rPr lang="ja-JP" altLang="en-US" sz="2400" dirty="0">
                <a:latin typeface="Arial" charset="0"/>
              </a:rPr>
              <a:t>“</a:t>
            </a:r>
            <a:r>
              <a:rPr lang="en-US" sz="2400" dirty="0">
                <a:latin typeface="Arial" charset="0"/>
              </a:rPr>
              <a:t>Analysis Report</a:t>
            </a:r>
            <a:r>
              <a:rPr lang="ja-JP" altLang="en-US" sz="2400" dirty="0">
                <a:latin typeface="Arial" charset="0"/>
              </a:rPr>
              <a:t>”</a:t>
            </a:r>
            <a:r>
              <a:rPr lang="en-US" sz="2400" dirty="0">
                <a:latin typeface="Arial" charset="0"/>
              </a:rPr>
              <a:t> task.</a:t>
            </a:r>
          </a:p>
          <a:p>
            <a:r>
              <a:rPr lang="en-US" sz="2400" dirty="0">
                <a:latin typeface="Arial" charset="0"/>
              </a:rPr>
              <a:t>Then, for each of the phases in your process:</a:t>
            </a:r>
          </a:p>
          <a:p>
            <a:pPr>
              <a:spcAft>
                <a:spcPts val="1200"/>
              </a:spcAft>
              <a:buFontTx/>
              <a:buAutoNum type="arabicPeriod"/>
            </a:pPr>
            <a:r>
              <a:rPr lang="en-US" sz="2400" dirty="0">
                <a:latin typeface="Arial" charset="0"/>
              </a:rPr>
              <a:t>Click on the </a:t>
            </a:r>
            <a:r>
              <a:rPr lang="ja-JP" altLang="en-US" sz="2400" dirty="0">
                <a:latin typeface="Arial" charset="0"/>
              </a:rPr>
              <a:t>“</a:t>
            </a:r>
            <a:r>
              <a:rPr lang="en-US" sz="2400" dirty="0">
                <a:latin typeface="Arial" charset="0"/>
              </a:rPr>
              <a:t>Analysis Report</a:t>
            </a:r>
            <a:r>
              <a:rPr lang="ja-JP" altLang="en-US" sz="2400" dirty="0">
                <a:latin typeface="Arial" charset="0"/>
              </a:rPr>
              <a:t>”</a:t>
            </a:r>
            <a:r>
              <a:rPr lang="en-US" sz="2400" dirty="0">
                <a:latin typeface="Arial" charset="0"/>
              </a:rPr>
              <a:t> task</a:t>
            </a:r>
          </a:p>
          <a:p>
            <a:pPr>
              <a:spcAft>
                <a:spcPts val="1200"/>
              </a:spcAft>
              <a:buFontTx/>
              <a:buAutoNum type="arabicPeriod"/>
            </a:pPr>
            <a:r>
              <a:rPr lang="en-US" sz="2400" dirty="0">
                <a:latin typeface="Arial" charset="0"/>
              </a:rPr>
              <a:t>On the menu bar, choose</a:t>
            </a:r>
            <a:br>
              <a:rPr lang="en-US" sz="2400" dirty="0">
                <a:latin typeface="Arial" charset="0"/>
              </a:rPr>
            </a:br>
            <a:r>
              <a:rPr lang="ja-JP" altLang="en-US" sz="2400" dirty="0">
                <a:latin typeface="Arial" charset="0"/>
              </a:rPr>
              <a:t>“</a:t>
            </a:r>
            <a:r>
              <a:rPr lang="en-US" sz="2400" dirty="0">
                <a:latin typeface="Arial" charset="0"/>
              </a:rPr>
              <a:t>Edit </a:t>
            </a:r>
            <a:r>
              <a:rPr lang="en-US" sz="2400" dirty="0">
                <a:latin typeface="Times New Roman" charset="0"/>
                <a:cs typeface="Times New Roman" charset="0"/>
              </a:rPr>
              <a:t>→ </a:t>
            </a:r>
            <a:r>
              <a:rPr lang="en-US" sz="2400" dirty="0">
                <a:latin typeface="Arial" charset="0"/>
              </a:rPr>
              <a:t>Add Template </a:t>
            </a:r>
            <a:r>
              <a:rPr lang="en-US" sz="2400" dirty="0">
                <a:latin typeface="Times New Roman" charset="0"/>
                <a:cs typeface="Times New Roman" charset="0"/>
              </a:rPr>
              <a:t>→</a:t>
            </a:r>
            <a:r>
              <a:rPr lang="en-US" sz="2400" dirty="0">
                <a:latin typeface="Arial" charset="0"/>
              </a:rPr>
              <a:t/>
            </a:r>
            <a:br>
              <a:rPr lang="en-US" sz="2400" dirty="0">
                <a:latin typeface="Arial" charset="0"/>
              </a:rPr>
            </a:br>
            <a:r>
              <a:rPr lang="en-US" sz="2400" dirty="0">
                <a:latin typeface="Arial" charset="0"/>
              </a:rPr>
              <a:t>Generic Phase</a:t>
            </a:r>
            <a:r>
              <a:rPr lang="ja-JP" altLang="en-US" sz="2400" dirty="0">
                <a:latin typeface="Arial" charset="0"/>
              </a:rPr>
              <a:t>”</a:t>
            </a:r>
            <a:endParaRPr lang="en-US" sz="2400" dirty="0">
              <a:latin typeface="Arial" charset="0"/>
            </a:endParaRPr>
          </a:p>
          <a:p>
            <a:pPr>
              <a:spcAft>
                <a:spcPts val="1200"/>
              </a:spcAft>
              <a:buFontTx/>
              <a:buAutoNum type="arabicPeriod"/>
            </a:pPr>
            <a:r>
              <a:rPr lang="en-US" sz="2400" dirty="0">
                <a:latin typeface="Arial" charset="0"/>
              </a:rPr>
              <a:t>Enter the name for the phase</a:t>
            </a:r>
          </a:p>
          <a:p>
            <a:pPr>
              <a:buFontTx/>
              <a:buAutoNum type="arabicPeriod"/>
            </a:pPr>
            <a:r>
              <a:rPr lang="en-US" sz="2400" dirty="0">
                <a:latin typeface="Arial" charset="0"/>
              </a:rPr>
              <a:t>Return to step 1</a:t>
            </a:r>
          </a:p>
          <a:p>
            <a:pPr>
              <a:spcBef>
                <a:spcPts val="600"/>
              </a:spcBef>
            </a:pPr>
            <a:r>
              <a:rPr lang="en-US" sz="2400" dirty="0">
                <a:latin typeface="Arial" charset="0"/>
              </a:rPr>
              <a:t>When you are done, choose </a:t>
            </a:r>
            <a:r>
              <a:rPr lang="ja-JP" altLang="en-US" sz="2400" dirty="0">
                <a:latin typeface="Arial" charset="0"/>
              </a:rPr>
              <a:t>“</a:t>
            </a:r>
            <a:r>
              <a:rPr lang="en-US" sz="2400" dirty="0">
                <a:latin typeface="Arial" charset="0"/>
              </a:rPr>
              <a:t>File </a:t>
            </a:r>
            <a:r>
              <a:rPr lang="en-US" sz="2400" dirty="0">
                <a:latin typeface="Times New Roman" charset="0"/>
                <a:cs typeface="Times New Roman" charset="0"/>
              </a:rPr>
              <a:t>→ </a:t>
            </a:r>
            <a:r>
              <a:rPr lang="en-US" sz="2400" dirty="0">
                <a:latin typeface="Arial" charset="0"/>
              </a:rPr>
              <a:t>Save.</a:t>
            </a:r>
            <a:r>
              <a:rPr lang="ja-JP" altLang="en-US" sz="2400" dirty="0">
                <a:latin typeface="Arial" charset="0"/>
              </a:rPr>
              <a:t>”</a:t>
            </a:r>
            <a:r>
              <a:rPr lang="en-US" sz="2400" dirty="0">
                <a:latin typeface="Arial" charset="0"/>
              </a:rPr>
              <a:t>  Then close the editor window</a:t>
            </a:r>
            <a:r>
              <a:rPr lang="en-US" sz="2400" dirty="0" smtClean="0">
                <a:latin typeface="Arial" charset="0"/>
              </a:rPr>
              <a:t>.</a:t>
            </a:r>
            <a:endParaRPr lang="en-US" sz="2400" dirty="0">
              <a:latin typeface="Arial" charset="0"/>
            </a:endParaRPr>
          </a:p>
        </p:txBody>
      </p:sp>
      <p:grpSp>
        <p:nvGrpSpPr>
          <p:cNvPr id="5" name="Group 4"/>
          <p:cNvGrpSpPr/>
          <p:nvPr/>
        </p:nvGrpSpPr>
        <p:grpSpPr>
          <a:xfrm>
            <a:off x="373063" y="990598"/>
            <a:ext cx="4046537" cy="5120251"/>
            <a:chOff x="388938" y="6180667"/>
            <a:chExt cx="3673475" cy="4648200"/>
          </a:xfrm>
        </p:grpSpPr>
        <p:pic>
          <p:nvPicPr>
            <p:cNvPr id="10" name="Content Placeholder 4" descr="hierarchy-editor-add-phase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388938" y="6180667"/>
              <a:ext cx="3673475" cy="4648200"/>
            </a:xfrm>
            <a:prstGeom prst="rect">
              <a:avLst/>
            </a:prstGeom>
          </p:spPr>
        </p:pic>
        <p:pic>
          <p:nvPicPr>
            <p:cNvPr id="1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1" y="9079442"/>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5113" y="8109480"/>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78038" y="9727142"/>
              <a:ext cx="185738"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259279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4"/>
          <p:cNvSpPr>
            <a:spLocks noGrp="1"/>
          </p:cNvSpPr>
          <p:nvPr>
            <p:ph type="title"/>
          </p:nvPr>
        </p:nvSpPr>
        <p:spPr/>
        <p:txBody>
          <a:bodyPr>
            <a:normAutofit/>
          </a:bodyPr>
          <a:lstStyle/>
          <a:p>
            <a:r>
              <a:rPr lang="en-US">
                <a:latin typeface="Arial" charset="0"/>
              </a:rPr>
              <a:t>Open Project Plan Summary</a:t>
            </a:r>
          </a:p>
        </p:txBody>
      </p:sp>
      <p:sp>
        <p:nvSpPr>
          <p:cNvPr id="9220" name="Content Placeholder 5"/>
          <p:cNvSpPr>
            <a:spLocks noGrp="1"/>
          </p:cNvSpPr>
          <p:nvPr>
            <p:ph sz="half" idx="1"/>
          </p:nvPr>
        </p:nvSpPr>
        <p:spPr>
          <a:xfrm>
            <a:off x="401934" y="2328332"/>
            <a:ext cx="4093866" cy="3099903"/>
          </a:xfrm>
        </p:spPr>
        <p:txBody>
          <a:bodyPr/>
          <a:lstStyle/>
          <a:p>
            <a:pPr marL="457200" indent="-457200">
              <a:buFontTx/>
              <a:buAutoNum type="arabicPeriod"/>
            </a:pPr>
            <a:r>
              <a:rPr lang="en-US" sz="2400" dirty="0" smtClean="0">
                <a:latin typeface="Arial" charset="0"/>
              </a:rPr>
              <a:t>Back on the main dashboard toolbar, use the task selector to choose the Analysis Report task.</a:t>
            </a:r>
          </a:p>
          <a:p>
            <a:pPr marL="457200" indent="-457200">
              <a:buFontTx/>
              <a:buAutoNum type="arabicPeriod"/>
            </a:pPr>
            <a:r>
              <a:rPr lang="en-US" sz="2400" dirty="0" smtClean="0">
                <a:latin typeface="Arial" charset="0"/>
              </a:rPr>
              <a:t>Then use the script button to open the Project Plan Summary for your custom process.</a:t>
            </a:r>
            <a:endParaRPr lang="en-US" sz="2400" dirty="0">
              <a:latin typeface="Arial" charset="0"/>
            </a:endParaRPr>
          </a:p>
        </p:txBody>
      </p:sp>
      <p:grpSp>
        <p:nvGrpSpPr>
          <p:cNvPr id="4" name="Group 3"/>
          <p:cNvGrpSpPr/>
          <p:nvPr/>
        </p:nvGrpSpPr>
        <p:grpSpPr>
          <a:xfrm>
            <a:off x="540280" y="1057806"/>
            <a:ext cx="8258175" cy="5165725"/>
            <a:chOff x="540280" y="1057806"/>
            <a:chExt cx="8258175" cy="5165725"/>
          </a:xfrm>
        </p:grpSpPr>
        <p:pic>
          <p:nvPicPr>
            <p:cNvPr id="9218" name="Picture 11" descr="C:\Tuma\psp\PFA Dash Slides\Process tutorials\Images\Process Definition\project-plan-summary-initi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2180" y="1057806"/>
              <a:ext cx="3216275" cy="5165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1" name="Picture 2" descr="C:\Tuma\psp\PFA Dash Slides\Process tutorials\Images\Process Definition\toolbar-showing-analysis-repor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280" y="1307043"/>
              <a:ext cx="4805362" cy="669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22" name="Oval 7"/>
            <p:cNvSpPr>
              <a:spLocks noChangeArrowheads="1"/>
            </p:cNvSpPr>
            <p:nvPr/>
          </p:nvSpPr>
          <p:spPr bwMode="auto">
            <a:xfrm>
              <a:off x="1329267" y="1497543"/>
              <a:ext cx="411163" cy="409575"/>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lgn="ctr">
                <a:tabLst>
                  <a:tab pos="292100" algn="l"/>
                  <a:tab pos="571500" algn="l"/>
                </a:tabLst>
              </a:pPr>
              <a:endParaRPr lang="en-US"/>
            </a:p>
          </p:txBody>
        </p:sp>
        <p:cxnSp>
          <p:nvCxnSpPr>
            <p:cNvPr id="9223" name="Straight Arrow Connector 8"/>
            <p:cNvCxnSpPr>
              <a:cxnSpLocks noChangeShapeType="1"/>
              <a:stCxn id="9222" idx="6"/>
            </p:cNvCxnSpPr>
            <p:nvPr/>
          </p:nvCxnSpPr>
          <p:spPr bwMode="auto">
            <a:xfrm>
              <a:off x="1740430" y="1702331"/>
              <a:ext cx="3898900" cy="633412"/>
            </a:xfrm>
            <a:prstGeom prst="straightConnector1">
              <a:avLst/>
            </a:prstGeom>
            <a:noFill/>
            <a:ln w="28575">
              <a:solidFill>
                <a:srgbClr val="FF0000"/>
              </a:solidFill>
              <a:round/>
              <a:headEnd/>
              <a:tailEnd type="arrow" w="med" len="med"/>
            </a:ln>
            <a:extLst>
              <a:ext uri="{909E8E84-426E-40dd-AFC4-6F175D3DCCD1}">
                <a14:hiddenFill xmlns="" xmlns:a14="http://schemas.microsoft.com/office/drawing/2010/main">
                  <a:noFill/>
                </a14:hiddenFill>
              </a:ext>
            </a:extLst>
          </p:spPr>
        </p:cxnSp>
        <p:pic>
          <p:nvPicPr>
            <p:cNvPr id="9224"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72455" y="1243543"/>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5"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0392" y="1243543"/>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26" name="Oval 7"/>
            <p:cNvSpPr>
              <a:spLocks noChangeArrowheads="1"/>
            </p:cNvSpPr>
            <p:nvPr/>
          </p:nvSpPr>
          <p:spPr bwMode="auto">
            <a:xfrm>
              <a:off x="3634317" y="1497543"/>
              <a:ext cx="863600" cy="409575"/>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lgn="ctr">
                <a:tabLst>
                  <a:tab pos="292100" algn="l"/>
                  <a:tab pos="571500" algn="l"/>
                </a:tabLst>
              </a:pPr>
              <a:endParaRPr lang="en-US"/>
            </a:p>
          </p:txBody>
        </p:sp>
      </p:grpSp>
    </p:spTree>
    <p:extLst>
      <p:ext uri="{BB962C8B-B14F-4D97-AF65-F5344CB8AC3E}">
        <p14:creationId xmlns:p14="http://schemas.microsoft.com/office/powerpoint/2010/main" val="4127448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a:bodyPr>
          <a:lstStyle/>
          <a:p>
            <a:r>
              <a:rPr lang="en-US">
                <a:latin typeface="Arial" charset="0"/>
              </a:rPr>
              <a:t>Customize Size Metric</a:t>
            </a:r>
          </a:p>
        </p:txBody>
      </p:sp>
      <p:sp>
        <p:nvSpPr>
          <p:cNvPr id="3" name="Content Placeholder 2"/>
          <p:cNvSpPr>
            <a:spLocks noGrp="1"/>
          </p:cNvSpPr>
          <p:nvPr>
            <p:ph sz="half" idx="1"/>
          </p:nvPr>
        </p:nvSpPr>
        <p:spPr/>
        <p:txBody>
          <a:bodyPr/>
          <a:lstStyle/>
          <a:p>
            <a:r>
              <a:rPr lang="en-US" sz="2000" dirty="0">
                <a:latin typeface="Arial" charset="0"/>
              </a:rPr>
              <a:t>On the Project Plan Summary form, click the Customize button.</a:t>
            </a:r>
          </a:p>
          <a:p>
            <a:r>
              <a:rPr lang="en-US" sz="2000" dirty="0">
                <a:latin typeface="Arial" charset="0"/>
              </a:rPr>
              <a:t>You can choose a custom unit of size measurement here.</a:t>
            </a:r>
          </a:p>
          <a:p>
            <a:r>
              <a:rPr lang="en-US" sz="2000" dirty="0">
                <a:latin typeface="Arial" charset="0"/>
              </a:rPr>
              <a:t>For this report, we will use </a:t>
            </a:r>
            <a:r>
              <a:rPr lang="ja-JP" altLang="en-US" sz="2000" dirty="0">
                <a:latin typeface="Arial" charset="0"/>
              </a:rPr>
              <a:t>“</a:t>
            </a:r>
            <a:r>
              <a:rPr lang="en-US" sz="2000" dirty="0">
                <a:latin typeface="Arial" charset="0"/>
              </a:rPr>
              <a:t>LOT</a:t>
            </a:r>
            <a:r>
              <a:rPr lang="ja-JP" altLang="en-US" sz="2000" dirty="0">
                <a:latin typeface="Arial" charset="0"/>
              </a:rPr>
              <a:t>”</a:t>
            </a:r>
            <a:r>
              <a:rPr lang="en-US" sz="2000" dirty="0">
                <a:latin typeface="Arial" charset="0"/>
              </a:rPr>
              <a:t> for </a:t>
            </a:r>
            <a:r>
              <a:rPr lang="ja-JP" altLang="en-US" sz="2000" dirty="0">
                <a:latin typeface="Arial" charset="0"/>
              </a:rPr>
              <a:t>“</a:t>
            </a:r>
            <a:r>
              <a:rPr lang="en-US" sz="2000" dirty="0">
                <a:latin typeface="Arial" charset="0"/>
              </a:rPr>
              <a:t>Lines of Text.</a:t>
            </a:r>
            <a:r>
              <a:rPr lang="ja-JP" altLang="en-US" sz="2000" dirty="0">
                <a:latin typeface="Arial" charset="0"/>
              </a:rPr>
              <a:t>”</a:t>
            </a:r>
            <a:endParaRPr lang="en-US" sz="2000" dirty="0">
              <a:latin typeface="Arial" charset="0"/>
            </a:endParaRPr>
          </a:p>
          <a:p>
            <a:r>
              <a:rPr lang="en-US" sz="2000" dirty="0">
                <a:latin typeface="Arial" charset="0"/>
              </a:rPr>
              <a:t>Press the OK button to apply your changes</a:t>
            </a:r>
            <a:r>
              <a:rPr lang="en-US" sz="2000" dirty="0" smtClean="0">
                <a:latin typeface="Arial" charset="0"/>
              </a:rPr>
              <a:t>.</a:t>
            </a:r>
            <a:endParaRPr lang="en-US" sz="2000" dirty="0">
              <a:latin typeface="Arial" charset="0"/>
            </a:endParaRPr>
          </a:p>
        </p:txBody>
      </p:sp>
      <p:grpSp>
        <p:nvGrpSpPr>
          <p:cNvPr id="2" name="Group 1"/>
          <p:cNvGrpSpPr/>
          <p:nvPr/>
        </p:nvGrpSpPr>
        <p:grpSpPr>
          <a:xfrm>
            <a:off x="347664" y="1081615"/>
            <a:ext cx="4231739" cy="4582585"/>
            <a:chOff x="347663" y="1314450"/>
            <a:chExt cx="4978400" cy="5391150"/>
          </a:xfrm>
        </p:grpSpPr>
        <p:pic>
          <p:nvPicPr>
            <p:cNvPr id="10244" name="Picture 7" descr="C:\Tuma\psp\PFA Dash Slides\Process tutorials\Images\Process Definition\project-plan-summary-customiz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663" y="1314450"/>
              <a:ext cx="4978400" cy="5391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45" name="Oval 7"/>
            <p:cNvSpPr>
              <a:spLocks noChangeArrowheads="1"/>
            </p:cNvSpPr>
            <p:nvPr/>
          </p:nvSpPr>
          <p:spPr bwMode="auto">
            <a:xfrm>
              <a:off x="360363" y="3106738"/>
              <a:ext cx="1047750" cy="409575"/>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lgn="ctr">
                <a:tabLst>
                  <a:tab pos="292100" algn="l"/>
                  <a:tab pos="571500" algn="l"/>
                </a:tabLst>
              </a:pPr>
              <a:endParaRPr lang="en-US"/>
            </a:p>
          </p:txBody>
        </p:sp>
        <p:cxnSp>
          <p:nvCxnSpPr>
            <p:cNvPr id="10246" name="Straight Arrow Connector 8"/>
            <p:cNvCxnSpPr>
              <a:cxnSpLocks noChangeShapeType="1"/>
              <a:stCxn id="10245" idx="5"/>
            </p:cNvCxnSpPr>
            <p:nvPr/>
          </p:nvCxnSpPr>
          <p:spPr bwMode="auto">
            <a:xfrm rot="16200000" flipH="1">
              <a:off x="1368426" y="3341687"/>
              <a:ext cx="227012" cy="455613"/>
            </a:xfrm>
            <a:prstGeom prst="straightConnector1">
              <a:avLst/>
            </a:prstGeom>
            <a:noFill/>
            <a:ln w="28575">
              <a:solidFill>
                <a:srgbClr val="FF0000"/>
              </a:solidFill>
              <a:round/>
              <a:headEnd/>
              <a:tailEnd type="arrow" w="med" len="med"/>
            </a:ln>
            <a:extLst>
              <a:ext uri="{909E8E84-426E-40dd-AFC4-6F175D3DCCD1}">
                <a14:hiddenFill xmlns="" xmlns:a14="http://schemas.microsoft.com/office/drawing/2010/main">
                  <a:noFill/>
                </a14:hiddenFill>
              </a:ext>
            </a:extLst>
          </p:spPr>
        </p:cxnSp>
      </p:grpSp>
    </p:spTree>
    <p:extLst>
      <p:ext uri="{BB962C8B-B14F-4D97-AF65-F5344CB8AC3E}">
        <p14:creationId xmlns:p14="http://schemas.microsoft.com/office/powerpoint/2010/main" val="755674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109</TotalTime>
  <Words>1168</Words>
  <Application>Microsoft Office PowerPoint</Application>
  <PresentationFormat>On-screen Show (4:3)</PresentationFormat>
  <Paragraphs>108</Paragraphs>
  <Slides>25</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MS PGothic</vt:lpstr>
      <vt:lpstr>Arial</vt:lpstr>
      <vt:lpstr>Calibri</vt:lpstr>
      <vt:lpstr>Times New Roman</vt:lpstr>
      <vt:lpstr>PSP Template</vt:lpstr>
      <vt:lpstr>PSP Advanced Tutorial: Process Definition Tool with Process Dashboard</vt:lpstr>
      <vt:lpstr>PowerPoint Presentation</vt:lpstr>
      <vt:lpstr>Lecture Topics</vt:lpstr>
      <vt:lpstr>Overview</vt:lpstr>
      <vt:lpstr>Basic Steps for Entering Your Report Process</vt:lpstr>
      <vt:lpstr>Entering Your Process - 1</vt:lpstr>
      <vt:lpstr>Entering Your Process - 2</vt:lpstr>
      <vt:lpstr>Open Project Plan Summary</vt:lpstr>
      <vt:lpstr>Customize Size Metric</vt:lpstr>
      <vt:lpstr>Create the Conceptual Design – 1</vt:lpstr>
      <vt:lpstr>Create the Conceptual Design – 2</vt:lpstr>
      <vt:lpstr>Create the Conceptual Design – 3</vt:lpstr>
      <vt:lpstr>Create Estimated Proxy Size Table</vt:lpstr>
      <vt:lpstr>Estimate Conceptual Design Sizes</vt:lpstr>
      <vt:lpstr>Estimate Size and Effort</vt:lpstr>
      <vt:lpstr>Plan Summary</vt:lpstr>
      <vt:lpstr>Enacting the Process</vt:lpstr>
      <vt:lpstr>Analysis Report – Helpful Tips – 1</vt:lpstr>
      <vt:lpstr>Analysis Report – Helpful Tips – 2</vt:lpstr>
      <vt:lpstr>Analysis Report – Helpful Tips – 3</vt:lpstr>
      <vt:lpstr>Analysis Report – Helpful Tips – 4</vt:lpstr>
      <vt:lpstr>Analysis Report – Helpful Tips – 5</vt:lpstr>
      <vt:lpstr>Messages to Remember</vt:lpstr>
      <vt:lpstr>Plan Your Performance Analysis Report</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24</cp:revision>
  <cp:lastPrinted>2015-11-05T19:18:24Z</cp:lastPrinted>
  <dcterms:created xsi:type="dcterms:W3CDTF">2016-03-14T18:33:10Z</dcterms:created>
  <dcterms:modified xsi:type="dcterms:W3CDTF">2018-09-06T00:14:40Z</dcterms:modified>
</cp:coreProperties>
</file>